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71" r:id="rId1"/>
  </p:sldMasterIdLst>
  <p:notesMasterIdLst>
    <p:notesMasterId r:id="rId63"/>
  </p:notesMasterIdLst>
  <p:handoutMasterIdLst>
    <p:handoutMasterId r:id="rId64"/>
  </p:handoutMasterIdLst>
  <p:sldIdLst>
    <p:sldId id="407" r:id="rId2"/>
    <p:sldId id="527" r:id="rId3"/>
    <p:sldId id="525" r:id="rId4"/>
    <p:sldId id="522" r:id="rId5"/>
    <p:sldId id="539" r:id="rId6"/>
    <p:sldId id="524" r:id="rId7"/>
    <p:sldId id="523" r:id="rId8"/>
    <p:sldId id="409" r:id="rId9"/>
    <p:sldId id="484" r:id="rId10"/>
    <p:sldId id="485" r:id="rId11"/>
    <p:sldId id="513" r:id="rId12"/>
    <p:sldId id="486" r:id="rId13"/>
    <p:sldId id="487" r:id="rId14"/>
    <p:sldId id="488" r:id="rId15"/>
    <p:sldId id="526" r:id="rId16"/>
    <p:sldId id="492" r:id="rId17"/>
    <p:sldId id="489" r:id="rId18"/>
    <p:sldId id="490" r:id="rId19"/>
    <p:sldId id="530" r:id="rId20"/>
    <p:sldId id="491" r:id="rId21"/>
    <p:sldId id="493" r:id="rId22"/>
    <p:sldId id="494" r:id="rId23"/>
    <p:sldId id="537" r:id="rId24"/>
    <p:sldId id="515" r:id="rId25"/>
    <p:sldId id="516" r:id="rId26"/>
    <p:sldId id="517" r:id="rId27"/>
    <p:sldId id="518" r:id="rId28"/>
    <p:sldId id="520" r:id="rId29"/>
    <p:sldId id="521" r:id="rId30"/>
    <p:sldId id="546" r:id="rId31"/>
    <p:sldId id="547" r:id="rId32"/>
    <p:sldId id="495" r:id="rId33"/>
    <p:sldId id="533" r:id="rId34"/>
    <p:sldId id="528" r:id="rId35"/>
    <p:sldId id="529" r:id="rId36"/>
    <p:sldId id="531" r:id="rId37"/>
    <p:sldId id="504" r:id="rId38"/>
    <p:sldId id="496" r:id="rId39"/>
    <p:sldId id="497" r:id="rId40"/>
    <p:sldId id="498" r:id="rId41"/>
    <p:sldId id="499" r:id="rId42"/>
    <p:sldId id="501" r:id="rId43"/>
    <p:sldId id="500" r:id="rId44"/>
    <p:sldId id="502" r:id="rId45"/>
    <p:sldId id="541" r:id="rId46"/>
    <p:sldId id="544" r:id="rId47"/>
    <p:sldId id="543" r:id="rId48"/>
    <p:sldId id="540" r:id="rId49"/>
    <p:sldId id="545" r:id="rId50"/>
    <p:sldId id="505" r:id="rId51"/>
    <p:sldId id="538" r:id="rId52"/>
    <p:sldId id="536" r:id="rId53"/>
    <p:sldId id="506" r:id="rId54"/>
    <p:sldId id="534" r:id="rId55"/>
    <p:sldId id="507" r:id="rId56"/>
    <p:sldId id="532" r:id="rId57"/>
    <p:sldId id="542" r:id="rId58"/>
    <p:sldId id="509" r:id="rId59"/>
    <p:sldId id="511" r:id="rId60"/>
    <p:sldId id="512" r:id="rId61"/>
    <p:sldId id="510" r:id="rId62"/>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94186" autoAdjust="0"/>
  </p:normalViewPr>
  <p:slideViewPr>
    <p:cSldViewPr>
      <p:cViewPr varScale="1">
        <p:scale>
          <a:sx n="110" d="100"/>
          <a:sy n="110" d="100"/>
        </p:scale>
        <p:origin x="-1644" y="-78"/>
      </p:cViewPr>
      <p:guideLst>
        <p:guide orient="horz" pos="2160"/>
        <p:guide pos="2880"/>
      </p:guideLst>
    </p:cSldViewPr>
  </p:slideViewPr>
  <p:outlineViewPr>
    <p:cViewPr>
      <p:scale>
        <a:sx n="33" d="100"/>
        <a:sy n="33" d="100"/>
      </p:scale>
      <p:origin x="0" y="-137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r>
              <a:rPr kumimoji="1" lang="en-US" altLang="ja-JP" smtClean="0"/>
              <a:t>2016/9/11</a:t>
            </a:r>
            <a:endParaRPr kumimoji="1" lang="ja-JP" altLang="en-US"/>
          </a:p>
        </p:txBody>
      </p:sp>
      <p:sp>
        <p:nvSpPr>
          <p:cNvPr id="4" name="フッター プレースホルダ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3FE321AE-B4E0-4917-BBFF-C34041079C25}"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r>
              <a:rPr kumimoji="1" lang="en-US" altLang="ja-JP" smtClean="0"/>
              <a:t>2016/9/11</a:t>
            </a:r>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13A858EB-31A6-455A-B85F-89E35AB5A6A6}" type="slidenum">
              <a:rPr kumimoji="1" lang="ja-JP" altLang="en-US" smtClean="0"/>
              <a:pPr/>
              <a:t>&lt;#&gt;</a:t>
            </a:fld>
            <a:endParaRPr kumimoji="1" lang="ja-JP" altLang="en-US"/>
          </a:p>
        </p:txBody>
      </p:sp>
    </p:spTree>
    <p:extLst>
      <p:ext uri="{BB962C8B-B14F-4D97-AF65-F5344CB8AC3E}">
        <p14:creationId xmlns="" xmlns:p14="http://schemas.microsoft.com/office/powerpoint/2010/main" val="33355662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3A858EB-31A6-455A-B85F-89E35AB5A6A6}" type="slidenum">
              <a:rPr kumimoji="1" lang="ja-JP" altLang="en-US" smtClean="0"/>
              <a:pPr/>
              <a:t>1</a:t>
            </a:fld>
            <a:endParaRPr kumimoji="1" lang="ja-JP" altLang="en-US"/>
          </a:p>
        </p:txBody>
      </p:sp>
      <p:sp>
        <p:nvSpPr>
          <p:cNvPr id="5" name="日付プレースホルダ 4"/>
          <p:cNvSpPr>
            <a:spLocks noGrp="1"/>
          </p:cNvSpPr>
          <p:nvPr>
            <p:ph type="dt" idx="11"/>
          </p:nvPr>
        </p:nvSpPr>
        <p:spPr/>
        <p:txBody>
          <a:bodyPr/>
          <a:lstStyle/>
          <a:p>
            <a:r>
              <a:rPr kumimoji="1" lang="en-US" altLang="ja-JP" smtClean="0"/>
              <a:t>2016/9/11</a:t>
            </a:r>
            <a:endParaRPr kumimoji="1" lang="ja-JP" altLang="en-US"/>
          </a:p>
        </p:txBody>
      </p:sp>
    </p:spTree>
    <p:extLst>
      <p:ext uri="{BB962C8B-B14F-4D97-AF65-F5344CB8AC3E}">
        <p14:creationId xmlns="" xmlns:p14="http://schemas.microsoft.com/office/powerpoint/2010/main" val="408431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A858EB-31A6-455A-B85F-89E35AB5A6A6}" type="slidenum">
              <a:rPr kumimoji="1" lang="ja-JP" altLang="en-US" smtClean="0"/>
              <a:pPr/>
              <a:t>4</a:t>
            </a:fld>
            <a:endParaRPr kumimoji="1" lang="ja-JP" altLang="en-US"/>
          </a:p>
        </p:txBody>
      </p:sp>
      <p:sp>
        <p:nvSpPr>
          <p:cNvPr id="5" name="日付プレースホルダ 4"/>
          <p:cNvSpPr>
            <a:spLocks noGrp="1"/>
          </p:cNvSpPr>
          <p:nvPr>
            <p:ph type="dt" idx="11"/>
          </p:nvPr>
        </p:nvSpPr>
        <p:spPr/>
        <p:txBody>
          <a:bodyPr/>
          <a:lstStyle/>
          <a:p>
            <a:r>
              <a:rPr kumimoji="1" lang="en-US" altLang="ja-JP" smtClean="0"/>
              <a:t>2016/9/11</a:t>
            </a:r>
            <a:endParaRPr kumimoji="1" lang="ja-JP" altLang="en-US"/>
          </a:p>
        </p:txBody>
      </p:sp>
    </p:spTree>
    <p:extLst>
      <p:ext uri="{BB962C8B-B14F-4D97-AF65-F5344CB8AC3E}">
        <p14:creationId xmlns="" xmlns:p14="http://schemas.microsoft.com/office/powerpoint/2010/main" val="17120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3A858EB-31A6-455A-B85F-89E35AB5A6A6}" type="slidenum">
              <a:rPr kumimoji="1" lang="ja-JP" altLang="en-US" smtClean="0"/>
              <a:pPr/>
              <a:t>25</a:t>
            </a:fld>
            <a:endParaRPr kumimoji="1" lang="ja-JP" altLang="en-US"/>
          </a:p>
        </p:txBody>
      </p:sp>
      <p:sp>
        <p:nvSpPr>
          <p:cNvPr id="5" name="日付プレースホルダ 4"/>
          <p:cNvSpPr>
            <a:spLocks noGrp="1"/>
          </p:cNvSpPr>
          <p:nvPr>
            <p:ph type="dt" idx="11"/>
          </p:nvPr>
        </p:nvSpPr>
        <p:spPr/>
        <p:txBody>
          <a:bodyPr/>
          <a:lstStyle/>
          <a:p>
            <a:r>
              <a:rPr kumimoji="1" lang="en-US" altLang="ja-JP" smtClean="0"/>
              <a:t>2016/9/11</a:t>
            </a:r>
            <a:endParaRPr kumimoji="1" lang="ja-JP" altLang="en-US"/>
          </a:p>
        </p:txBody>
      </p:sp>
    </p:spTree>
    <p:extLst>
      <p:ext uri="{BB962C8B-B14F-4D97-AF65-F5344CB8AC3E}">
        <p14:creationId xmlns="" xmlns:p14="http://schemas.microsoft.com/office/powerpoint/2010/main" val="1272354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C6823746-2275-47C3-9EB1-395C1910694F}" type="datetime1">
              <a:rPr kumimoji="1" lang="ja-JP" altLang="en-US" smtClean="0"/>
              <a:pPr/>
              <a:t>2016/9/12</a:t>
            </a:fld>
            <a:endParaRPr kumimoji="1" lang="ja-JP" alt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kumimoji="1" lang="ja-JP" alt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2205641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BD8CA16-6B27-4FBC-974D-2E74F79E0249}" type="datetime1">
              <a:rPr kumimoji="1" lang="ja-JP" altLang="en-US" smtClean="0"/>
              <a:pPr/>
              <a:t>2016/9/12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336612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ja-JP" altLang="en-US" smtClean="0"/>
              <a:t>マスター タイトルの書式設定</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DAD6B46-D0C1-49B0-8DCB-69AB549B06BD}" type="datetime1">
              <a:rPr kumimoji="1" lang="ja-JP" altLang="en-US" smtClean="0"/>
              <a:pPr/>
              <a:t>2016/9/12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2643890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ja-JP" altLang="en-US" smtClean="0"/>
              <a:t>マスター タイトルの書式設定</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B9B0DDD-E193-4460-851C-0A3FE3A018D0}" type="datetime1">
              <a:rPr kumimoji="1" lang="ja-JP" altLang="en-US" smtClean="0"/>
              <a:pPr/>
              <a:t>2016/9/12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240866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E609EAB-0DC2-46C7-9FC1-42AC328BF60A}" type="datetime1">
              <a:rPr kumimoji="1" lang="ja-JP" altLang="en-US" smtClean="0"/>
              <a:pPr/>
              <a:t>2016/9/12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4069214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15E52AC-29D8-494B-A83F-4662498841DA}" type="datetime1">
              <a:rPr kumimoji="1" lang="ja-JP" altLang="en-US" smtClean="0"/>
              <a:pPr/>
              <a:t>2016/9/12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4240605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E0207D-BD55-4970-833E-99D27D432EE2}" type="datetime1">
              <a:rPr kumimoji="1" lang="ja-JP" altLang="en-US" smtClean="0"/>
              <a:pPr/>
              <a:t>2016/9/12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38167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7621301" y="6387910"/>
            <a:ext cx="990599" cy="228659"/>
          </a:xfrm>
        </p:spPr>
        <p:txBody>
          <a:bodyPr/>
          <a:lstStyle/>
          <a:p>
            <a:fld id="{B0B61404-E25A-4B06-987A-9926D918CBD9}" type="datetime1">
              <a:rPr kumimoji="1" lang="ja-JP" altLang="en-US" smtClean="0"/>
              <a:pPr/>
              <a:t>2016/9/12</a:t>
            </a:fld>
            <a:endParaRPr kumimoji="1" lang="ja-JP" altLang="en-US"/>
          </a:p>
        </p:txBody>
      </p:sp>
      <p:sp>
        <p:nvSpPr>
          <p:cNvPr id="5" name="Footer Placeholder 4"/>
          <p:cNvSpPr>
            <a:spLocks noGrp="1"/>
          </p:cNvSpPr>
          <p:nvPr>
            <p:ph type="ftr" sz="quarter" idx="11"/>
          </p:nvPr>
        </p:nvSpPr>
        <p:spPr>
          <a:xfrm>
            <a:off x="516133" y="6387910"/>
            <a:ext cx="3859795" cy="228660"/>
          </a:xfrm>
        </p:spPr>
        <p:txBody>
          <a:bodyPr/>
          <a:lstStyle/>
          <a:p>
            <a:endParaRPr kumimoji="1" lang="ja-JP"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27250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623B8E1-A081-41E5-8378-9293B93BE255}" type="datetime1">
              <a:rPr kumimoji="1" lang="ja-JP" altLang="en-US" smtClean="0"/>
              <a:pPr/>
              <a:t>2016/9/12</a:t>
            </a:fld>
            <a:endParaRPr kumimoji="1" lang="ja-JP" altLang="en-US"/>
          </a:p>
        </p:txBody>
      </p:sp>
      <p:sp>
        <p:nvSpPr>
          <p:cNvPr id="5" name="Footer Placeholder 4"/>
          <p:cNvSpPr>
            <a:spLocks noGrp="1"/>
          </p:cNvSpPr>
          <p:nvPr>
            <p:ph type="ftr" sz="quarter" idx="11"/>
          </p:nvPr>
        </p:nvSpPr>
        <p:spPr>
          <a:xfrm>
            <a:off x="538546" y="6365498"/>
            <a:ext cx="3859795" cy="228660"/>
          </a:xfrm>
        </p:spPr>
        <p:txBody>
          <a:bodyPr/>
          <a:lstStyle/>
          <a:p>
            <a:endParaRPr kumimoji="1" lang="ja-JP"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26438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D815AD0-DDC5-4C11-8F6B-77110CDD7FC4}" type="datetime1">
              <a:rPr kumimoji="1" lang="ja-JP" altLang="en-US" smtClean="0"/>
              <a:pPr/>
              <a:t>2016/9/12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425422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A92A52F-2E8F-4113-9E62-59229739F771}" type="datetime1">
              <a:rPr kumimoji="1" lang="ja-JP" altLang="en-US" smtClean="0"/>
              <a:pPr/>
              <a:t>2016/9/12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30987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97B52BF-0FC1-42A6-8C26-735619BDDA76}" type="datetime1">
              <a:rPr kumimoji="1" lang="ja-JP" altLang="en-US" smtClean="0"/>
              <a:pPr/>
              <a:t>2016/9/12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28722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FD723EF-E734-4A23-9F02-DF57799CD145}" type="datetime1">
              <a:rPr kumimoji="1" lang="ja-JP" altLang="en-US" smtClean="0"/>
              <a:pPr/>
              <a:t>2016/9/12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254566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1E2C383-E4FD-4876-89F4-46CB55DB1AAF}" type="datetime1">
              <a:rPr kumimoji="1" lang="ja-JP" altLang="en-US" smtClean="0"/>
              <a:pPr/>
              <a:t>2016/9/12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2090122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42B73C69-7CBA-429D-A11E-EC943FE99E61}" type="datetime1">
              <a:rPr kumimoji="1" lang="ja-JP" altLang="en-US" smtClean="0"/>
              <a:pPr/>
              <a:t>2016/9/12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146142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D8C6B47-246C-4F1B-9E56-C3D35D0765A1}" type="datetime1">
              <a:rPr kumimoji="1" lang="ja-JP" altLang="en-US" smtClean="0"/>
              <a:pPr/>
              <a:t>2016/9/12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195948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125E4C3-19EE-4A12-8B4F-2F08BAEDEDB0}" type="datetime1">
              <a:rPr kumimoji="1" lang="ja-JP" altLang="en-US" smtClean="0"/>
              <a:pPr/>
              <a:t>2016/9/12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302112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B3CD67F0-3BC9-411C-9172-3D2CE803079A}" type="datetime1">
              <a:rPr kumimoji="1" lang="ja-JP" altLang="en-US" smtClean="0"/>
              <a:pPr/>
              <a:t>2016/9/12</a:t>
            </a:fld>
            <a:endParaRPr kumimoji="1" lang="ja-JP" alt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kumimoji="1" lang="ja-JP" alt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09B9841C-DB28-415D-BD98-1D865182E815}" type="slidenum">
              <a:rPr kumimoji="1" lang="ja-JP" altLang="en-US" smtClean="0"/>
              <a:pPr/>
              <a:t>&lt;#&gt;</a:t>
            </a:fld>
            <a:endParaRPr kumimoji="1" lang="ja-JP" altLang="en-US"/>
          </a:p>
        </p:txBody>
      </p:sp>
    </p:spTree>
    <p:extLst>
      <p:ext uri="{BB962C8B-B14F-4D97-AF65-F5344CB8AC3E}">
        <p14:creationId xmlns="" xmlns:p14="http://schemas.microsoft.com/office/powerpoint/2010/main" val="273767943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hf hdr="0" ftr="0" dt="0"/>
  <p:txStyles>
    <p:titleStyle>
      <a:lvl1pPr algn="l" defTabSz="457200" rtl="0" eaLnBrk="1" latinLnBrk="0" hangingPunct="1">
        <a:spcBef>
          <a:spcPct val="0"/>
        </a:spcBef>
        <a:buNone/>
        <a:defRPr kumimoji="1" sz="3200" b="0" i="0" kern="1200">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kumimoji="1"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66440" y="1670211"/>
            <a:ext cx="7305960" cy="2550877"/>
          </a:xfrm>
          <a:solidFill>
            <a:srgbClr val="00B050"/>
          </a:solidFill>
        </p:spPr>
        <p:txBody>
          <a:bodyPr/>
          <a:lstStyle/>
          <a:p>
            <a:pPr fontAlgn="base" hangingPunct="0"/>
            <a:r>
              <a:rPr lang="ja-JP" altLang="en-US" sz="2000" b="1" dirty="0" smtClean="0">
                <a:latin typeface="+mn-ea"/>
                <a:ea typeface="+mn-ea"/>
              </a:rPr>
              <a:t>２０１６．</a:t>
            </a:r>
            <a:r>
              <a:rPr lang="en-US" altLang="ja-JP" sz="2000" b="1" dirty="0" smtClean="0">
                <a:latin typeface="+mn-ea"/>
                <a:ea typeface="+mn-ea"/>
              </a:rPr>
              <a:t>9</a:t>
            </a:r>
            <a:r>
              <a:rPr lang="ja-JP" altLang="en-US" sz="2000" b="1" dirty="0" err="1" smtClean="0">
                <a:latin typeface="+mn-ea"/>
                <a:ea typeface="+mn-ea"/>
              </a:rPr>
              <a:t>．</a:t>
            </a:r>
            <a:r>
              <a:rPr lang="en-US" altLang="ja-JP" sz="2000" b="1" dirty="0" smtClean="0">
                <a:latin typeface="+mn-ea"/>
                <a:ea typeface="+mn-ea"/>
              </a:rPr>
              <a:t>11</a:t>
            </a:r>
            <a:r>
              <a:rPr lang="ja-JP" altLang="en-US" sz="2000" b="1" dirty="0" smtClean="0">
                <a:latin typeface="+mn-ea"/>
                <a:ea typeface="+mn-ea"/>
              </a:rPr>
              <a:t/>
            </a:r>
            <a:br>
              <a:rPr lang="ja-JP" altLang="en-US" sz="2000" b="1" dirty="0" smtClean="0">
                <a:latin typeface="+mn-ea"/>
                <a:ea typeface="+mn-ea"/>
              </a:rPr>
            </a:br>
            <a:r>
              <a:rPr lang="ja-JP" altLang="en-US" sz="2000" b="1" dirty="0" smtClean="0">
                <a:latin typeface="+mn-ea"/>
                <a:ea typeface="+mn-ea"/>
              </a:rPr>
              <a:t>アメリカ同時多発テロから</a:t>
            </a:r>
            <a:r>
              <a:rPr lang="ja-JP" altLang="en-US" sz="2000" b="1" dirty="0" smtClean="0">
                <a:latin typeface="+mn-ea"/>
                <a:ea typeface="+mn-ea"/>
              </a:rPr>
              <a:t>１</a:t>
            </a:r>
            <a:r>
              <a:rPr lang="en-US" altLang="ja-JP" sz="2000" b="1" dirty="0" smtClean="0">
                <a:latin typeface="+mn-ea"/>
                <a:ea typeface="+mn-ea"/>
              </a:rPr>
              <a:t>5</a:t>
            </a:r>
            <a:r>
              <a:rPr lang="ja-JP" altLang="en-US" sz="2000" b="1" dirty="0" smtClean="0">
                <a:latin typeface="+mn-ea"/>
                <a:ea typeface="+mn-ea"/>
              </a:rPr>
              <a:t>年</a:t>
            </a:r>
            <a:r>
              <a:rPr lang="ja-JP" altLang="ja-JP" sz="2000" b="1" dirty="0"/>
              <a:t/>
            </a:r>
            <a:br>
              <a:rPr lang="ja-JP" altLang="ja-JP" sz="2000" b="1" dirty="0"/>
            </a:br>
            <a:r>
              <a:rPr lang="en-US" altLang="ja-JP" sz="2000" b="1" dirty="0">
                <a:solidFill>
                  <a:schemeClr val="tx1"/>
                </a:solidFill>
              </a:rPr>
              <a:t> </a:t>
            </a:r>
            <a:r>
              <a:rPr lang="ja-JP" altLang="ja-JP" sz="2000" b="1" dirty="0">
                <a:solidFill>
                  <a:schemeClr val="tx1"/>
                </a:solidFill>
              </a:rPr>
              <a:t/>
            </a:r>
            <a:br>
              <a:rPr lang="ja-JP" altLang="ja-JP" sz="2000" b="1" dirty="0">
                <a:solidFill>
                  <a:schemeClr val="tx1"/>
                </a:solidFill>
              </a:rPr>
            </a:br>
            <a:r>
              <a:rPr lang="ja-JP" altLang="ja-JP" sz="3200" b="1" dirty="0"/>
              <a:t>テロ等組織犯罪準備罪と名を</a:t>
            </a:r>
            <a:r>
              <a:rPr lang="ja-JP" altLang="ja-JP" sz="3200" b="1" dirty="0" smtClean="0"/>
              <a:t>変えた</a:t>
            </a:r>
            <a:r>
              <a:rPr lang="ja-JP" altLang="en-US" sz="3200" b="1" dirty="0" smtClean="0"/>
              <a:t/>
            </a:r>
            <a:br>
              <a:rPr lang="ja-JP" altLang="en-US" sz="3200" b="1" dirty="0" smtClean="0"/>
            </a:br>
            <a:r>
              <a:rPr lang="ja-JP" altLang="ja-JP" sz="3200" b="1" dirty="0" smtClean="0"/>
              <a:t>共謀</a:t>
            </a:r>
            <a:r>
              <a:rPr lang="ja-JP" altLang="ja-JP" sz="3200" b="1" dirty="0"/>
              <a:t>罪法案の国会提出に反対する！</a:t>
            </a:r>
            <a:br>
              <a:rPr lang="ja-JP" altLang="ja-JP" sz="3200" b="1" dirty="0"/>
            </a:br>
            <a:r>
              <a:rPr lang="en-US" altLang="ja-JP" sz="2000" b="1" dirty="0"/>
              <a:t> </a:t>
            </a:r>
            <a:r>
              <a:rPr lang="ja-JP" altLang="ja-JP" sz="2000" b="1" dirty="0"/>
              <a:t/>
            </a:r>
            <a:br>
              <a:rPr lang="ja-JP" altLang="ja-JP" sz="2000" b="1" dirty="0"/>
            </a:br>
            <a:r>
              <a:rPr lang="ja-JP" altLang="ja-JP" sz="2000" b="1" dirty="0"/>
              <a:t>－国連組織犯罪防止条約批准のために</a:t>
            </a:r>
            <a:r>
              <a:rPr lang="ja-JP" altLang="ja-JP" sz="2000" b="1" dirty="0" smtClean="0"/>
              <a:t>は</a:t>
            </a:r>
            <a:r>
              <a:rPr lang="ja-JP" altLang="en-US" sz="2000" b="1" dirty="0" smtClean="0"/>
              <a:t/>
            </a:r>
            <a:br>
              <a:rPr lang="ja-JP" altLang="en-US" sz="2000" b="1" dirty="0" smtClean="0"/>
            </a:br>
            <a:r>
              <a:rPr lang="ja-JP" altLang="ja-JP" sz="2000" b="1" dirty="0" smtClean="0"/>
              <a:t>共謀</a:t>
            </a:r>
            <a:r>
              <a:rPr lang="ja-JP" altLang="ja-JP" sz="2000" b="1" dirty="0"/>
              <a:t>罪法制</a:t>
            </a:r>
            <a:r>
              <a:rPr lang="ja-JP" altLang="ja-JP" sz="2000" b="1" dirty="0" smtClean="0"/>
              <a:t>は必要</a:t>
            </a:r>
            <a:r>
              <a:rPr lang="ja-JP" altLang="ja-JP" sz="2000" b="1" dirty="0"/>
              <a:t>不可欠ではない</a:t>
            </a:r>
            <a:r>
              <a:rPr lang="ja-JP" altLang="ja-JP" sz="2000" b="1" dirty="0" smtClean="0"/>
              <a:t>－</a:t>
            </a:r>
            <a:r>
              <a:rPr lang="ja-JP" altLang="en-US" b="1" dirty="0">
                <a:latin typeface="+mn-ea"/>
                <a:ea typeface="+mn-ea"/>
              </a:rPr>
              <a:t>　　　　　　</a:t>
            </a:r>
            <a:r>
              <a:rPr lang="ja-JP" altLang="en-US" b="1" dirty="0">
                <a:solidFill>
                  <a:schemeClr val="tx1"/>
                </a:solidFill>
                <a:latin typeface="+mn-ea"/>
                <a:ea typeface="+mn-ea"/>
              </a:rPr>
              <a:t>　　　　　　　</a:t>
            </a:r>
            <a:endParaRPr kumimoji="1" lang="ja-JP" altLang="en-US" b="1" dirty="0">
              <a:solidFill>
                <a:schemeClr val="tx1"/>
              </a:solidFill>
              <a:latin typeface="+mn-ea"/>
              <a:ea typeface="+mn-ea"/>
            </a:endParaRPr>
          </a:p>
        </p:txBody>
      </p:sp>
      <p:sp>
        <p:nvSpPr>
          <p:cNvPr id="3" name="サブタイトル 2"/>
          <p:cNvSpPr>
            <a:spLocks noGrp="1"/>
          </p:cNvSpPr>
          <p:nvPr>
            <p:ph type="subTitle" idx="1"/>
          </p:nvPr>
        </p:nvSpPr>
        <p:spPr>
          <a:xfrm>
            <a:off x="5868145" y="4777380"/>
            <a:ext cx="2880320" cy="1315916"/>
          </a:xfrm>
        </p:spPr>
        <p:txBody>
          <a:bodyPr>
            <a:normAutofit fontScale="92500" lnSpcReduction="20000"/>
          </a:bodyPr>
          <a:lstStyle/>
          <a:p>
            <a:pPr algn="ctr"/>
            <a:r>
              <a:rPr lang="ja-JP" altLang="en-US" sz="2100" b="1" dirty="0" smtClean="0">
                <a:solidFill>
                  <a:schemeClr val="bg1"/>
                </a:solidFill>
                <a:latin typeface="+mn-ea"/>
                <a:ea typeface="+mn-ea"/>
              </a:rPr>
              <a:t>日弁連共謀罪対策本部</a:t>
            </a:r>
          </a:p>
          <a:p>
            <a:pPr algn="ctr"/>
            <a:r>
              <a:rPr lang="ja-JP" altLang="en-US" sz="2100" b="1" dirty="0">
                <a:solidFill>
                  <a:schemeClr val="bg1"/>
                </a:solidFill>
                <a:latin typeface="+mn-ea"/>
              </a:rPr>
              <a:t>副本</a:t>
            </a:r>
            <a:r>
              <a:rPr lang="ja-JP" altLang="en-US" sz="2100" b="1" dirty="0" smtClean="0">
                <a:solidFill>
                  <a:schemeClr val="bg1"/>
                </a:solidFill>
                <a:latin typeface="+mn-ea"/>
              </a:rPr>
              <a:t>部長</a:t>
            </a:r>
            <a:r>
              <a:rPr lang="ja-JP" altLang="en-US" sz="2100" b="1" dirty="0" smtClean="0">
                <a:solidFill>
                  <a:schemeClr val="bg1"/>
                </a:solidFill>
                <a:latin typeface="+mn-ea"/>
                <a:ea typeface="+mn-ea"/>
              </a:rPr>
              <a:t>　</a:t>
            </a:r>
          </a:p>
          <a:p>
            <a:pPr algn="ctr"/>
            <a:r>
              <a:rPr lang="ja-JP" altLang="en-US" sz="3600" b="1" dirty="0" smtClean="0">
                <a:solidFill>
                  <a:schemeClr val="bg1"/>
                </a:solidFill>
                <a:latin typeface="+mn-ea"/>
                <a:ea typeface="+mn-ea"/>
              </a:rPr>
              <a:t>海</a:t>
            </a:r>
            <a:r>
              <a:rPr lang="ja-JP" altLang="en-US" sz="3600" b="1" dirty="0">
                <a:solidFill>
                  <a:schemeClr val="bg1"/>
                </a:solidFill>
                <a:latin typeface="+mn-ea"/>
                <a:ea typeface="+mn-ea"/>
              </a:rPr>
              <a:t>渡　雄一</a:t>
            </a:r>
            <a:endParaRPr kumimoji="1" lang="ja-JP" altLang="en-US" sz="3600" b="1" dirty="0">
              <a:solidFill>
                <a:schemeClr val="bg1"/>
              </a:solidFill>
              <a:latin typeface="+mn-ea"/>
              <a:ea typeface="+mn-ea"/>
            </a:endParaRPr>
          </a:p>
        </p:txBody>
      </p:sp>
      <p:sp>
        <p:nvSpPr>
          <p:cNvPr id="5" name="スライド番号プレースホルダー 4"/>
          <p:cNvSpPr>
            <a:spLocks noGrp="1"/>
          </p:cNvSpPr>
          <p:nvPr>
            <p:ph type="sldNum" sz="quarter" idx="12"/>
          </p:nvPr>
        </p:nvSpPr>
        <p:spPr/>
        <p:txBody>
          <a:bodyPr/>
          <a:lstStyle/>
          <a:p>
            <a:fld id="{09B9841C-DB28-415D-BD98-1D865182E815}" type="slidenum">
              <a:rPr kumimoji="1" lang="ja-JP" altLang="en-US" smtClean="0"/>
              <a:pPr/>
              <a:t>1</a:t>
            </a:fld>
            <a:endParaRPr kumimoji="1" lang="ja-JP" altLang="en-US"/>
          </a:p>
        </p:txBody>
      </p:sp>
    </p:spTree>
    <p:extLst>
      <p:ext uri="{BB962C8B-B14F-4D97-AF65-F5344CB8AC3E}">
        <p14:creationId xmlns="" xmlns:p14="http://schemas.microsoft.com/office/powerpoint/2010/main" val="1606979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修正案の評価</a:t>
            </a:r>
            <a:endParaRPr kumimoji="1" lang="ja-JP" altLang="en-US" b="1" dirty="0"/>
          </a:p>
        </p:txBody>
      </p:sp>
      <p:sp>
        <p:nvSpPr>
          <p:cNvPr id="3" name="コンテンツ プレースホルダー 2"/>
          <p:cNvSpPr>
            <a:spLocks noGrp="1"/>
          </p:cNvSpPr>
          <p:nvPr>
            <p:ph idx="1"/>
          </p:nvPr>
        </p:nvSpPr>
        <p:spPr/>
        <p:txBody>
          <a:bodyPr/>
          <a:lstStyle/>
          <a:p>
            <a:r>
              <a:rPr lang="ja-JP" altLang="en-US" b="1" dirty="0" smtClean="0">
                <a:solidFill>
                  <a:schemeClr val="tx1"/>
                </a:solidFill>
              </a:rPr>
              <a:t>計画と言い換えても、合意を処罰する法案の本質には変更はない。</a:t>
            </a:r>
          </a:p>
          <a:p>
            <a:r>
              <a:rPr lang="ja-JP" altLang="en-US" b="1" dirty="0">
                <a:solidFill>
                  <a:schemeClr val="tx1"/>
                </a:solidFill>
              </a:rPr>
              <a:t>この法案</a:t>
            </a:r>
            <a:r>
              <a:rPr lang="ja-JP" altLang="en-US" b="1" dirty="0" smtClean="0">
                <a:solidFill>
                  <a:schemeClr val="tx1"/>
                </a:solidFill>
              </a:rPr>
              <a:t>は、名前を換えた「共謀罪法案」である。</a:t>
            </a:r>
            <a:endParaRPr lang="en-US" altLang="ja-JP" b="1" dirty="0" smtClean="0">
              <a:solidFill>
                <a:schemeClr val="tx1"/>
              </a:solidFill>
            </a:endParaRPr>
          </a:p>
          <a:p>
            <a:r>
              <a:rPr lang="ja-JP" altLang="en-US" b="1" dirty="0">
                <a:solidFill>
                  <a:schemeClr val="tx1"/>
                </a:solidFill>
              </a:rPr>
              <a:t>そして</a:t>
            </a:r>
            <a:r>
              <a:rPr lang="ja-JP" altLang="ja-JP" b="1" dirty="0" smtClean="0">
                <a:solidFill>
                  <a:schemeClr val="tx1"/>
                </a:solidFill>
              </a:rPr>
              <a:t>、</a:t>
            </a:r>
            <a:r>
              <a:rPr lang="ja-JP" altLang="en-US" b="1" dirty="0" smtClean="0">
                <a:solidFill>
                  <a:schemeClr val="tx1"/>
                </a:solidFill>
              </a:rPr>
              <a:t>政府から</a:t>
            </a:r>
            <a:r>
              <a:rPr lang="ja-JP" altLang="ja-JP" b="1" dirty="0" smtClean="0">
                <a:solidFill>
                  <a:schemeClr val="tx1"/>
                </a:solidFill>
              </a:rPr>
              <a:t>示されて</a:t>
            </a:r>
            <a:r>
              <a:rPr lang="ja-JP" altLang="ja-JP" b="1" dirty="0">
                <a:solidFill>
                  <a:schemeClr val="tx1"/>
                </a:solidFill>
              </a:rPr>
              <a:t>いる修正は、もともと条約が適用対象を制限するために認めていた条件を具体化した</a:t>
            </a:r>
            <a:r>
              <a:rPr lang="ja-JP" altLang="ja-JP" b="1" dirty="0" smtClean="0">
                <a:solidFill>
                  <a:schemeClr val="tx1"/>
                </a:solidFill>
              </a:rPr>
              <a:t>もの</a:t>
            </a:r>
            <a:r>
              <a:rPr lang="ja-JP" altLang="en-US" b="1" dirty="0" smtClean="0">
                <a:solidFill>
                  <a:schemeClr val="tx1"/>
                </a:solidFill>
              </a:rPr>
              <a:t>に過ぎない。</a:t>
            </a:r>
          </a:p>
          <a:p>
            <a:r>
              <a:rPr lang="ja-JP" altLang="ja-JP" b="1" dirty="0" smtClean="0">
                <a:solidFill>
                  <a:schemeClr val="tx1"/>
                </a:solidFill>
              </a:rPr>
              <a:t>２００６年</a:t>
            </a:r>
            <a:r>
              <a:rPr lang="ja-JP" altLang="ja-JP" b="1" dirty="0">
                <a:solidFill>
                  <a:schemeClr val="tx1"/>
                </a:solidFill>
              </a:rPr>
              <a:t>に第三次与党修正案（以下「与党修正案」という）としてまとめられていたものとほとんど変わらず、何ら目新しい提案ではない。</a:t>
            </a: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10</a:t>
            </a:fld>
            <a:endParaRPr kumimoji="1" lang="ja-JP" altLang="en-US"/>
          </a:p>
        </p:txBody>
      </p:sp>
    </p:spTree>
    <p:extLst>
      <p:ext uri="{BB962C8B-B14F-4D97-AF65-F5344CB8AC3E}">
        <p14:creationId xmlns="" xmlns:p14="http://schemas.microsoft.com/office/powerpoint/2010/main" val="3586178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３．共謀罪法案とは</a:t>
            </a:r>
            <a:endParaRPr kumimoji="1" lang="ja-JP" altLang="en-US" b="1"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11</a:t>
            </a:fld>
            <a:endParaRPr kumimoji="1" lang="ja-JP" altLang="en-US"/>
          </a:p>
        </p:txBody>
      </p:sp>
      <p:pic>
        <p:nvPicPr>
          <p:cNvPr id="5" name="図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61942" y="1524000"/>
            <a:ext cx="2838450" cy="3810000"/>
          </a:xfrm>
          <a:prstGeom prst="rect">
            <a:avLst/>
          </a:prstGeom>
        </p:spPr>
      </p:pic>
    </p:spTree>
    <p:extLst>
      <p:ext uri="{BB962C8B-B14F-4D97-AF65-F5344CB8AC3E}">
        <p14:creationId xmlns="" xmlns:p14="http://schemas.microsoft.com/office/powerpoint/2010/main" val="162406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5970" y="959364"/>
            <a:ext cx="6343672" cy="645332"/>
          </a:xfrm>
        </p:spPr>
        <p:txBody>
          <a:bodyPr/>
          <a:lstStyle/>
          <a:p>
            <a:r>
              <a:rPr lang="ja-JP" altLang="ja-JP" b="1" dirty="0"/>
              <a:t>共謀罪法案と</a:t>
            </a:r>
            <a:r>
              <a:rPr lang="ja-JP" altLang="ja-JP" b="1" dirty="0" smtClean="0"/>
              <a:t>は</a:t>
            </a:r>
            <a:endParaRPr kumimoji="1" lang="ja-JP" altLang="en-US" b="1" dirty="0"/>
          </a:p>
        </p:txBody>
      </p:sp>
      <p:sp>
        <p:nvSpPr>
          <p:cNvPr id="3" name="コンテンツ プレースホルダー 2"/>
          <p:cNvSpPr>
            <a:spLocks noGrp="1"/>
          </p:cNvSpPr>
          <p:nvPr>
            <p:ph idx="1"/>
          </p:nvPr>
        </p:nvSpPr>
        <p:spPr>
          <a:xfrm>
            <a:off x="864382" y="2489200"/>
            <a:ext cx="7740066" cy="4108152"/>
          </a:xfrm>
        </p:spPr>
        <p:txBody>
          <a:bodyPr>
            <a:normAutofit/>
          </a:bodyPr>
          <a:lstStyle/>
          <a:p>
            <a:pPr fontAlgn="base" hangingPunct="0"/>
            <a:r>
              <a:rPr lang="ja-JP" altLang="ja-JP" b="1" dirty="0" smtClean="0">
                <a:solidFill>
                  <a:schemeClr val="tx1"/>
                </a:solidFill>
              </a:rPr>
              <a:t>共謀</a:t>
            </a:r>
            <a:r>
              <a:rPr lang="ja-JP" altLang="ja-JP" b="1" dirty="0">
                <a:solidFill>
                  <a:schemeClr val="tx1"/>
                </a:solidFill>
              </a:rPr>
              <a:t>罪法案は、２０００年１１月１５日に第５５回国連総会で決議された「国際的な組織犯罪の防止に関する条約（別名「国連越境組織犯罪防止条約」、「</a:t>
            </a:r>
            <a:r>
              <a:rPr lang="en-US" altLang="ja-JP" b="1" dirty="0">
                <a:solidFill>
                  <a:schemeClr val="tx1"/>
                </a:solidFill>
              </a:rPr>
              <a:t>TOC</a:t>
            </a:r>
            <a:r>
              <a:rPr lang="ja-JP" altLang="ja-JP" b="1" dirty="0">
                <a:solidFill>
                  <a:schemeClr val="tx1"/>
                </a:solidFill>
              </a:rPr>
              <a:t>条約」、「パレルモ条約」。以下「国連越境組織犯罪防止条約」と言う。）の中で、「条約締結国は立法化すべき」とされた犯罪である。</a:t>
            </a:r>
          </a:p>
          <a:p>
            <a:pPr fontAlgn="base" hangingPunct="0"/>
            <a:r>
              <a:rPr lang="ja-JP" altLang="ja-JP" b="1" dirty="0">
                <a:solidFill>
                  <a:schemeClr val="tx1"/>
                </a:solidFill>
              </a:rPr>
              <a:t>国連越境組織犯罪防止条約自体は、２００３年５月に国会で承認され、条約批准のために共謀罪を国内法制化すべきか否かをめぐって、長い論争が繰り広げられてきた。共謀罪は我が国の刑法体系に反するものであり、内心の自由と紙一重の人と人との意思の合致そのものを犯罪化している。処罰範囲の著しい拡大をもたらし、刑罰構成要件がもっている市民にとってどこまでの行為が許されているかという保障機能を害するもので</a:t>
            </a:r>
            <a:r>
              <a:rPr lang="ja-JP" altLang="ja-JP" b="1" dirty="0" smtClean="0">
                <a:solidFill>
                  <a:schemeClr val="tx1"/>
                </a:solidFill>
              </a:rPr>
              <a:t>ある</a:t>
            </a:r>
            <a:r>
              <a:rPr lang="ja-JP" altLang="en-US" b="1" dirty="0" smtClean="0">
                <a:solidFill>
                  <a:schemeClr val="tx1"/>
                </a:solidFill>
              </a:rPr>
              <a:t>。</a:t>
            </a:r>
            <a:endParaRPr lang="ja-JP" altLang="ja-JP"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12</a:t>
            </a:fld>
            <a:endParaRPr kumimoji="1" lang="ja-JP" altLang="en-US"/>
          </a:p>
        </p:txBody>
      </p:sp>
    </p:spTree>
    <p:extLst>
      <p:ext uri="{BB962C8B-B14F-4D97-AF65-F5344CB8AC3E}">
        <p14:creationId xmlns="" xmlns:p14="http://schemas.microsoft.com/office/powerpoint/2010/main" val="2230067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2003</a:t>
            </a:r>
            <a:r>
              <a:rPr kumimoji="1" lang="ja-JP" altLang="en-US" b="1" dirty="0" smtClean="0"/>
              <a:t>年旧政府案</a:t>
            </a:r>
            <a:r>
              <a:rPr lang="ja-JP" altLang="ja-JP" b="1" dirty="0" smtClean="0"/>
              <a:t>の定める</a:t>
            </a:r>
            <a:r>
              <a:rPr lang="ja-JP" altLang="en-US" b="1" dirty="0" smtClean="0"/>
              <a:t/>
            </a:r>
            <a:br>
              <a:rPr lang="ja-JP" altLang="en-US" b="1" dirty="0" smtClean="0"/>
            </a:br>
            <a:r>
              <a:rPr lang="ja-JP" altLang="ja-JP" b="1" dirty="0" smtClean="0"/>
              <a:t>共謀</a:t>
            </a:r>
            <a:r>
              <a:rPr lang="ja-JP" altLang="ja-JP" b="1" dirty="0"/>
              <a:t>罪の成立</a:t>
            </a:r>
            <a:r>
              <a:rPr lang="ja-JP" altLang="ja-JP" b="1" dirty="0" smtClean="0"/>
              <a:t>要件</a:t>
            </a:r>
            <a:endParaRPr kumimoji="1" lang="ja-JP" altLang="en-US" b="1" dirty="0"/>
          </a:p>
        </p:txBody>
      </p:sp>
      <p:sp>
        <p:nvSpPr>
          <p:cNvPr id="3" name="コンテンツ プレースホルダー 2"/>
          <p:cNvSpPr>
            <a:spLocks noGrp="1"/>
          </p:cNvSpPr>
          <p:nvPr>
            <p:ph idx="1"/>
          </p:nvPr>
        </p:nvSpPr>
        <p:spPr>
          <a:xfrm>
            <a:off x="864382" y="2489200"/>
            <a:ext cx="7740066" cy="4180160"/>
          </a:xfrm>
        </p:spPr>
        <p:txBody>
          <a:bodyPr>
            <a:normAutofit lnSpcReduction="10000"/>
          </a:bodyPr>
          <a:lstStyle/>
          <a:p>
            <a:r>
              <a:rPr lang="ja-JP" altLang="ja-JP" sz="2400" b="1" dirty="0" smtClean="0">
                <a:solidFill>
                  <a:schemeClr val="tx1"/>
                </a:solidFill>
              </a:rPr>
              <a:t>①</a:t>
            </a:r>
            <a:r>
              <a:rPr lang="ja-JP" altLang="ja-JP" sz="2400" b="1" dirty="0">
                <a:solidFill>
                  <a:schemeClr val="tx1"/>
                </a:solidFill>
              </a:rPr>
              <a:t>長期（刑期の上限）４年以上の刑を定める犯罪について（合計</a:t>
            </a:r>
            <a:r>
              <a:rPr lang="ja-JP" altLang="ja-JP" sz="2400" b="1" dirty="0" smtClean="0">
                <a:solidFill>
                  <a:schemeClr val="tx1"/>
                </a:solidFill>
              </a:rPr>
              <a:t>で</a:t>
            </a:r>
            <a:r>
              <a:rPr lang="en-US" altLang="ja-JP" sz="2400" b="1" dirty="0" smtClean="0">
                <a:solidFill>
                  <a:schemeClr val="tx1"/>
                </a:solidFill>
              </a:rPr>
              <a:t>619</a:t>
            </a:r>
            <a:r>
              <a:rPr lang="ja-JP" altLang="ja-JP" sz="2400" b="1" dirty="0" smtClean="0">
                <a:solidFill>
                  <a:schemeClr val="tx1"/>
                </a:solidFill>
              </a:rPr>
              <a:t>）</a:t>
            </a:r>
            <a:endParaRPr lang="ja-JP" altLang="ja-JP" sz="2400" b="1" dirty="0">
              <a:solidFill>
                <a:schemeClr val="tx1"/>
              </a:solidFill>
            </a:endParaRPr>
          </a:p>
          <a:p>
            <a:r>
              <a:rPr lang="ja-JP" altLang="ja-JP" sz="2400" b="1" dirty="0">
                <a:solidFill>
                  <a:schemeClr val="tx1"/>
                </a:solidFill>
              </a:rPr>
              <a:t>②団体の活動として、対象となる犯罪行為を実行するための組織により行われるもの</a:t>
            </a:r>
          </a:p>
          <a:p>
            <a:r>
              <a:rPr lang="ja-JP" altLang="ja-JP" sz="2400" b="1" dirty="0">
                <a:solidFill>
                  <a:schemeClr val="tx1"/>
                </a:solidFill>
              </a:rPr>
              <a:t>③処罰対象は、遂行を共謀（合意）した者</a:t>
            </a:r>
          </a:p>
          <a:p>
            <a:r>
              <a:rPr lang="ja-JP" altLang="ja-JP" sz="2400" b="1" dirty="0">
                <a:solidFill>
                  <a:schemeClr val="tx1"/>
                </a:solidFill>
              </a:rPr>
              <a:t>④刑期は、原則懲役２年以下。死刑・無期・長期</a:t>
            </a:r>
            <a:r>
              <a:rPr lang="en-US" altLang="ja-JP" sz="2400" b="1" dirty="0">
                <a:solidFill>
                  <a:schemeClr val="tx1"/>
                </a:solidFill>
              </a:rPr>
              <a:t>10</a:t>
            </a:r>
            <a:r>
              <a:rPr lang="ja-JP" altLang="ja-JP" sz="2400" b="1" dirty="0">
                <a:solidFill>
                  <a:schemeClr val="tx1"/>
                </a:solidFill>
              </a:rPr>
              <a:t>年以上の処罰が科せられた犯罪の共謀は懲役５年以下</a:t>
            </a:r>
          </a:p>
          <a:p>
            <a:r>
              <a:rPr lang="ja-JP" altLang="ja-JP" sz="2400" b="1" dirty="0">
                <a:solidFill>
                  <a:schemeClr val="tx1"/>
                </a:solidFill>
              </a:rPr>
              <a:t>⑤犯罪の実行着手前に自首したときは、刑は減免される</a:t>
            </a:r>
            <a:endParaRPr lang="ja-JP" altLang="en-US" sz="2400" b="1" dirty="0">
              <a:solidFill>
                <a:schemeClr val="tx1"/>
              </a:solidFill>
            </a:endParaRP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13</a:t>
            </a:fld>
            <a:endParaRPr kumimoji="1" lang="ja-JP" altLang="en-US"/>
          </a:p>
        </p:txBody>
      </p:sp>
    </p:spTree>
    <p:extLst>
      <p:ext uri="{BB962C8B-B14F-4D97-AF65-F5344CB8AC3E}">
        <p14:creationId xmlns="" xmlns:p14="http://schemas.microsoft.com/office/powerpoint/2010/main" val="212311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共謀が処罰</a:t>
            </a:r>
            <a:r>
              <a:rPr lang="ja-JP" altLang="ja-JP" b="1" dirty="0" smtClean="0"/>
              <a:t>されることの意味</a:t>
            </a:r>
            <a:endParaRPr kumimoji="1" lang="ja-JP" altLang="en-US" b="1" dirty="0"/>
          </a:p>
        </p:txBody>
      </p:sp>
      <p:sp>
        <p:nvSpPr>
          <p:cNvPr id="3" name="コンテンツ プレースホルダー 2"/>
          <p:cNvSpPr>
            <a:spLocks noGrp="1"/>
          </p:cNvSpPr>
          <p:nvPr>
            <p:ph idx="1"/>
          </p:nvPr>
        </p:nvSpPr>
        <p:spPr>
          <a:xfrm>
            <a:off x="864382" y="2489200"/>
            <a:ext cx="7668058" cy="3530600"/>
          </a:xfrm>
        </p:spPr>
        <p:txBody>
          <a:bodyPr>
            <a:normAutofit fontScale="92500" lnSpcReduction="10000"/>
          </a:bodyPr>
          <a:lstStyle/>
          <a:p>
            <a:r>
              <a:rPr lang="ja-JP" altLang="ja-JP" b="1" dirty="0">
                <a:solidFill>
                  <a:schemeClr val="tx1"/>
                </a:solidFill>
              </a:rPr>
              <a:t>　人が犯罪の遂行を思いついてから、実際に結果が発生するまでには、次のような段階がある。</a:t>
            </a:r>
          </a:p>
          <a:p>
            <a:r>
              <a:rPr lang="ja-JP" altLang="ja-JP" b="1" dirty="0">
                <a:solidFill>
                  <a:schemeClr val="tx1"/>
                </a:solidFill>
              </a:rPr>
              <a:t>　</a:t>
            </a:r>
            <a:r>
              <a:rPr lang="en-US" altLang="ja-JP" b="1" dirty="0">
                <a:solidFill>
                  <a:schemeClr val="tx1"/>
                </a:solidFill>
              </a:rPr>
              <a:t>1) </a:t>
            </a:r>
            <a:r>
              <a:rPr lang="ja-JP" altLang="ja-JP" b="1" dirty="0">
                <a:solidFill>
                  <a:schemeClr val="tx1"/>
                </a:solidFill>
              </a:rPr>
              <a:t>共謀＝犯罪の</a:t>
            </a:r>
            <a:r>
              <a:rPr lang="ja-JP" altLang="ja-JP" b="1" dirty="0" smtClean="0">
                <a:solidFill>
                  <a:schemeClr val="tx1"/>
                </a:solidFill>
              </a:rPr>
              <a:t>合意</a:t>
            </a:r>
            <a:endParaRPr lang="ja-JP" altLang="en-US" b="1" dirty="0" smtClean="0">
              <a:solidFill>
                <a:schemeClr val="tx1"/>
              </a:solidFill>
            </a:endParaRPr>
          </a:p>
          <a:p>
            <a:r>
              <a:rPr lang="ja-JP" altLang="en-US" b="1" dirty="0">
                <a:solidFill>
                  <a:schemeClr val="tx1"/>
                </a:solidFill>
              </a:rPr>
              <a:t>　</a:t>
            </a:r>
            <a:r>
              <a:rPr lang="ja-JP" altLang="en-US" b="1" dirty="0" smtClean="0">
                <a:solidFill>
                  <a:schemeClr val="tx1"/>
                </a:solidFill>
              </a:rPr>
              <a:t>　</a:t>
            </a:r>
            <a:r>
              <a:rPr lang="en-US" altLang="ja-JP" b="1" dirty="0" smtClean="0">
                <a:solidFill>
                  <a:schemeClr val="tx1"/>
                </a:solidFill>
              </a:rPr>
              <a:t>1-2</a:t>
            </a:r>
            <a:r>
              <a:rPr lang="ja-JP" altLang="en-US" b="1" dirty="0" smtClean="0">
                <a:solidFill>
                  <a:schemeClr val="tx1"/>
                </a:solidFill>
              </a:rPr>
              <a:t>）合意の推進行為（オバートアクト）</a:t>
            </a:r>
          </a:p>
          <a:p>
            <a:r>
              <a:rPr lang="ja-JP" altLang="en-US" b="1" dirty="0">
                <a:solidFill>
                  <a:schemeClr val="tx1"/>
                </a:solidFill>
              </a:rPr>
              <a:t>　</a:t>
            </a:r>
            <a:r>
              <a:rPr lang="ja-JP" altLang="en-US" b="1" dirty="0" smtClean="0">
                <a:solidFill>
                  <a:schemeClr val="tx1"/>
                </a:solidFill>
              </a:rPr>
              <a:t>　合意があったことの証拠となりうる外形的行為</a:t>
            </a:r>
            <a:endParaRPr lang="ja-JP" altLang="ja-JP" b="1" dirty="0">
              <a:solidFill>
                <a:schemeClr val="tx1"/>
              </a:solidFill>
            </a:endParaRPr>
          </a:p>
          <a:p>
            <a:r>
              <a:rPr lang="ja-JP" altLang="ja-JP" b="1" dirty="0">
                <a:solidFill>
                  <a:schemeClr val="tx1"/>
                </a:solidFill>
              </a:rPr>
              <a:t>　</a:t>
            </a:r>
            <a:r>
              <a:rPr lang="en-US" altLang="ja-JP" b="1" dirty="0">
                <a:solidFill>
                  <a:schemeClr val="tx1"/>
                </a:solidFill>
              </a:rPr>
              <a:t>2) </a:t>
            </a:r>
            <a:r>
              <a:rPr lang="ja-JP" altLang="ja-JP" b="1" dirty="0">
                <a:solidFill>
                  <a:schemeClr val="tx1"/>
                </a:solidFill>
              </a:rPr>
              <a:t>予備</a:t>
            </a:r>
            <a:r>
              <a:rPr lang="ja-JP" altLang="ja-JP" b="1" dirty="0" smtClean="0">
                <a:solidFill>
                  <a:schemeClr val="tx1"/>
                </a:solidFill>
              </a:rPr>
              <a:t>＝</a:t>
            </a:r>
            <a:r>
              <a:rPr lang="ja-JP" altLang="en-US" b="1" dirty="0" smtClean="0">
                <a:solidFill>
                  <a:schemeClr val="tx1"/>
                </a:solidFill>
              </a:rPr>
              <a:t>犯罪発生の</a:t>
            </a:r>
            <a:r>
              <a:rPr lang="ja-JP" altLang="ja-JP" b="1" dirty="0" smtClean="0">
                <a:solidFill>
                  <a:schemeClr val="tx1"/>
                </a:solidFill>
              </a:rPr>
              <a:t>具体的</a:t>
            </a:r>
            <a:r>
              <a:rPr lang="ja-JP" altLang="en-US" b="1" dirty="0" smtClean="0">
                <a:solidFill>
                  <a:schemeClr val="tx1"/>
                </a:solidFill>
              </a:rPr>
              <a:t>危険性を持つ</a:t>
            </a:r>
            <a:r>
              <a:rPr lang="ja-JP" altLang="ja-JP" b="1" dirty="0" smtClean="0">
                <a:solidFill>
                  <a:schemeClr val="tx1"/>
                </a:solidFill>
              </a:rPr>
              <a:t>準備</a:t>
            </a:r>
            <a:r>
              <a:rPr lang="ja-JP" altLang="en-US" b="1" dirty="0" smtClean="0">
                <a:solidFill>
                  <a:schemeClr val="tx1"/>
                </a:solidFill>
              </a:rPr>
              <a:t>行為</a:t>
            </a:r>
            <a:endParaRPr lang="ja-JP" altLang="ja-JP" b="1" dirty="0">
              <a:solidFill>
                <a:schemeClr val="tx1"/>
              </a:solidFill>
            </a:endParaRPr>
          </a:p>
          <a:p>
            <a:r>
              <a:rPr lang="ja-JP" altLang="ja-JP" b="1" dirty="0">
                <a:solidFill>
                  <a:schemeClr val="tx1"/>
                </a:solidFill>
              </a:rPr>
              <a:t>　</a:t>
            </a:r>
            <a:r>
              <a:rPr lang="en-US" altLang="ja-JP" b="1" dirty="0">
                <a:solidFill>
                  <a:schemeClr val="tx1"/>
                </a:solidFill>
              </a:rPr>
              <a:t>3) </a:t>
            </a:r>
            <a:r>
              <a:rPr lang="ja-JP" altLang="ja-JP" b="1" dirty="0">
                <a:solidFill>
                  <a:schemeClr val="tx1"/>
                </a:solidFill>
              </a:rPr>
              <a:t>未遂＝犯罪の実行の着手</a:t>
            </a:r>
          </a:p>
          <a:p>
            <a:r>
              <a:rPr lang="ja-JP" altLang="ja-JP" b="1" dirty="0">
                <a:solidFill>
                  <a:schemeClr val="tx1"/>
                </a:solidFill>
              </a:rPr>
              <a:t>　</a:t>
            </a:r>
            <a:r>
              <a:rPr lang="en-US" altLang="ja-JP" b="1" dirty="0">
                <a:solidFill>
                  <a:schemeClr val="tx1"/>
                </a:solidFill>
              </a:rPr>
              <a:t>4) </a:t>
            </a:r>
            <a:r>
              <a:rPr lang="ja-JP" altLang="ja-JP" b="1" dirty="0">
                <a:solidFill>
                  <a:schemeClr val="tx1"/>
                </a:solidFill>
              </a:rPr>
              <a:t>既遂＝犯罪の結果の</a:t>
            </a:r>
            <a:r>
              <a:rPr lang="ja-JP" altLang="ja-JP" b="1" dirty="0" smtClean="0">
                <a:solidFill>
                  <a:schemeClr val="tx1"/>
                </a:solidFill>
              </a:rPr>
              <a:t>発生</a:t>
            </a:r>
            <a:endParaRPr lang="ja-JP" altLang="en-US" b="1" dirty="0" smtClean="0">
              <a:solidFill>
                <a:schemeClr val="tx1"/>
              </a:solidFill>
            </a:endParaRPr>
          </a:p>
          <a:p>
            <a:endParaRPr lang="ja-JP" altLang="en-US" b="1" dirty="0">
              <a:solidFill>
                <a:schemeClr val="tx1"/>
              </a:solidFill>
            </a:endParaRPr>
          </a:p>
          <a:p>
            <a:r>
              <a:rPr lang="en-US" altLang="ja-JP" b="1" dirty="0" smtClean="0">
                <a:solidFill>
                  <a:schemeClr val="tx1"/>
                </a:solidFill>
              </a:rPr>
              <a:t>1-2</a:t>
            </a:r>
            <a:r>
              <a:rPr lang="ja-JP" altLang="en-US" b="1" dirty="0" smtClean="0">
                <a:solidFill>
                  <a:schemeClr val="tx1"/>
                </a:solidFill>
              </a:rPr>
              <a:t>）と２）の違いを理解することが重要</a:t>
            </a:r>
            <a:endParaRPr lang="ja-JP" altLang="ja-JP"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14</a:t>
            </a:fld>
            <a:endParaRPr kumimoji="1" lang="ja-JP" altLang="en-US"/>
          </a:p>
        </p:txBody>
      </p:sp>
    </p:spTree>
    <p:extLst>
      <p:ext uri="{BB962C8B-B14F-4D97-AF65-F5344CB8AC3E}">
        <p14:creationId xmlns="" xmlns:p14="http://schemas.microsoft.com/office/powerpoint/2010/main" val="3503025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日本の刑法の原則</a:t>
            </a:r>
            <a:endParaRPr kumimoji="1" lang="ja-JP" altLang="en-US" b="1" dirty="0"/>
          </a:p>
        </p:txBody>
      </p:sp>
      <p:sp>
        <p:nvSpPr>
          <p:cNvPr id="3" name="コンテンツ プレースホルダー 2"/>
          <p:cNvSpPr>
            <a:spLocks noGrp="1"/>
          </p:cNvSpPr>
          <p:nvPr>
            <p:ph idx="1"/>
          </p:nvPr>
        </p:nvSpPr>
        <p:spPr>
          <a:xfrm>
            <a:off x="864382" y="2489200"/>
            <a:ext cx="7740066" cy="3530600"/>
          </a:xfrm>
        </p:spPr>
        <p:txBody>
          <a:bodyPr/>
          <a:lstStyle/>
          <a:p>
            <a:r>
              <a:rPr lang="ja-JP" altLang="ja-JP" b="1" dirty="0">
                <a:solidFill>
                  <a:schemeClr val="tx1"/>
                </a:solidFill>
              </a:rPr>
              <a:t>現在の我が国の刑事法体系が，犯罪の処罰を「既遂」を原則と</a:t>
            </a:r>
            <a:r>
              <a:rPr lang="ja-JP" altLang="ja-JP" b="1" dirty="0" smtClean="0">
                <a:solidFill>
                  <a:schemeClr val="tx1"/>
                </a:solidFill>
              </a:rPr>
              <a:t>し</a:t>
            </a:r>
            <a:r>
              <a:rPr lang="ja-JP" altLang="en-US" b="1" dirty="0" smtClean="0">
                <a:solidFill>
                  <a:schemeClr val="tx1"/>
                </a:solidFill>
              </a:rPr>
              <a:t>ている。</a:t>
            </a:r>
          </a:p>
          <a:p>
            <a:r>
              <a:rPr lang="ja-JP" altLang="en-US" b="1" dirty="0" smtClean="0">
                <a:solidFill>
                  <a:schemeClr val="tx1"/>
                </a:solidFill>
              </a:rPr>
              <a:t>重大な犯罪について、</a:t>
            </a:r>
            <a:r>
              <a:rPr lang="ja-JP" altLang="ja-JP" b="1" dirty="0" smtClean="0">
                <a:solidFill>
                  <a:schemeClr val="tx1"/>
                </a:solidFill>
              </a:rPr>
              <a:t>必要</a:t>
            </a:r>
            <a:r>
              <a:rPr lang="ja-JP" altLang="ja-JP" b="1" dirty="0">
                <a:solidFill>
                  <a:schemeClr val="tx1"/>
                </a:solidFill>
              </a:rPr>
              <a:t>な場合に限って「未遂」を処罰</a:t>
            </a:r>
            <a:r>
              <a:rPr lang="ja-JP" altLang="ja-JP" b="1" dirty="0" smtClean="0">
                <a:solidFill>
                  <a:schemeClr val="tx1"/>
                </a:solidFill>
              </a:rPr>
              <a:t>し</a:t>
            </a:r>
            <a:r>
              <a:rPr lang="ja-JP" altLang="en-US" b="1" dirty="0" smtClean="0">
                <a:solidFill>
                  <a:schemeClr val="tx1"/>
                </a:solidFill>
              </a:rPr>
              <a:t>ている。</a:t>
            </a:r>
          </a:p>
          <a:p>
            <a:r>
              <a:rPr lang="ja-JP" altLang="ja-JP" b="1" dirty="0" smtClean="0">
                <a:solidFill>
                  <a:schemeClr val="tx1"/>
                </a:solidFill>
              </a:rPr>
              <a:t>ごく</a:t>
            </a:r>
            <a:r>
              <a:rPr lang="ja-JP" altLang="ja-JP" b="1" dirty="0">
                <a:solidFill>
                  <a:schemeClr val="tx1"/>
                </a:solidFill>
              </a:rPr>
              <a:t>例外的に極めて重大な犯罪に限って，着手以前の「</a:t>
            </a:r>
            <a:r>
              <a:rPr lang="ja-JP" altLang="ja-JP" b="1" dirty="0" smtClean="0">
                <a:solidFill>
                  <a:schemeClr val="tx1"/>
                </a:solidFill>
              </a:rPr>
              <a:t>予備」等</a:t>
            </a:r>
            <a:r>
              <a:rPr lang="ja-JP" altLang="ja-JP" b="1" dirty="0">
                <a:solidFill>
                  <a:schemeClr val="tx1"/>
                </a:solidFill>
              </a:rPr>
              <a:t>を処罰して</a:t>
            </a:r>
            <a:r>
              <a:rPr lang="ja-JP" altLang="ja-JP" b="1" dirty="0" smtClean="0">
                <a:solidFill>
                  <a:schemeClr val="tx1"/>
                </a:solidFill>
              </a:rPr>
              <a:t>いる</a:t>
            </a:r>
            <a:r>
              <a:rPr lang="ja-JP" altLang="en-US" b="1" dirty="0" smtClean="0">
                <a:solidFill>
                  <a:schemeClr val="tx1"/>
                </a:solidFill>
              </a:rPr>
              <a:t>例は、殺人・強盗・放火など４０、準備罪は９ある。</a:t>
            </a:r>
          </a:p>
          <a:p>
            <a:r>
              <a:rPr kumimoji="1" lang="ja-JP" altLang="en-US" b="1" dirty="0" smtClean="0">
                <a:solidFill>
                  <a:schemeClr val="tx1"/>
                </a:solidFill>
              </a:rPr>
              <a:t>「共謀」が処罰されている例は、爆発物取り締まり罰則などに限られる。共謀罪１５　陰謀罪８</a:t>
            </a:r>
            <a:endParaRPr kumimoji="1" lang="en-US" altLang="ja-JP" b="1" dirty="0" smtClean="0">
              <a:solidFill>
                <a:schemeClr val="tx1"/>
              </a:solidFill>
            </a:endParaRPr>
          </a:p>
          <a:p>
            <a:r>
              <a:rPr kumimoji="1" lang="ja-JP" altLang="en-US" b="1" dirty="0" smtClean="0">
                <a:solidFill>
                  <a:schemeClr val="tx1"/>
                </a:solidFill>
              </a:rPr>
              <a:t>合計７２の極めて重大な犯罪については、未遂以前の行為の処罰を可能とする制度が整っているともいえる。</a:t>
            </a:r>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15</a:t>
            </a:fld>
            <a:endParaRPr kumimoji="1" lang="ja-JP" altLang="en-US"/>
          </a:p>
        </p:txBody>
      </p:sp>
    </p:spTree>
    <p:extLst>
      <p:ext uri="{BB962C8B-B14F-4D97-AF65-F5344CB8AC3E}">
        <p14:creationId xmlns="" xmlns:p14="http://schemas.microsoft.com/office/powerpoint/2010/main" val="1429588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5970" y="927098"/>
            <a:ext cx="6812646" cy="709865"/>
          </a:xfrm>
        </p:spPr>
        <p:txBody>
          <a:bodyPr/>
          <a:lstStyle/>
          <a:p>
            <a:r>
              <a:rPr kumimoji="1" lang="ja-JP" altLang="en-US" b="1" dirty="0" smtClean="0"/>
              <a:t>重大犯罪すべての共謀罪処罰は国内法の原則に反するとしていた政府</a:t>
            </a:r>
            <a:endParaRPr kumimoji="1" lang="ja-JP" altLang="en-US" b="1" dirty="0"/>
          </a:p>
        </p:txBody>
      </p:sp>
      <p:sp>
        <p:nvSpPr>
          <p:cNvPr id="3" name="コンテンツ プレースホルダー 2"/>
          <p:cNvSpPr>
            <a:spLocks noGrp="1"/>
          </p:cNvSpPr>
          <p:nvPr>
            <p:ph idx="1"/>
          </p:nvPr>
        </p:nvSpPr>
        <p:spPr>
          <a:xfrm>
            <a:off x="864382" y="2489200"/>
            <a:ext cx="7605542" cy="3530600"/>
          </a:xfrm>
        </p:spPr>
        <p:txBody>
          <a:bodyPr>
            <a:normAutofit fontScale="92500" lnSpcReduction="20000"/>
          </a:bodyPr>
          <a:lstStyle/>
          <a:p>
            <a:r>
              <a:rPr lang="ja-JP" altLang="ja-JP" b="1" dirty="0">
                <a:solidFill>
                  <a:schemeClr val="tx1"/>
                </a:solidFill>
              </a:rPr>
              <a:t>我が国の刑事法体系では，実行に着手した犯罪であっても，自らの意思で中止すれば，中止未遂として刑を減免してきたし，犯罪実行の着手前に放棄された犯罪の意図は，原則として犯罪とはみなされなかったのである。</a:t>
            </a:r>
          </a:p>
          <a:p>
            <a:pPr fontAlgn="base" hangingPunct="0"/>
            <a:r>
              <a:rPr lang="en-US" altLang="ja-JP" b="1" dirty="0">
                <a:solidFill>
                  <a:schemeClr val="tx1"/>
                </a:solidFill>
              </a:rPr>
              <a:t>1999</a:t>
            </a:r>
            <a:r>
              <a:rPr lang="ja-JP" altLang="ja-JP" b="1" dirty="0">
                <a:solidFill>
                  <a:schemeClr val="tx1"/>
                </a:solidFill>
              </a:rPr>
              <a:t>年１月の国連条約起草会合に日本政府が提出した提案ペーパーには，次のように述べていた。「５．（前略）このように，すべての重大犯罪の共謀と準備の行為を犯罪化することは我々の法原則と両立しない。さらに，我々の法制度は具体的な犯罪への関与と無関係に，一定の犯罪集団への参加そのものを犯罪化する如何なる規定も持っていない。」（</a:t>
            </a:r>
            <a:r>
              <a:rPr lang="en-US" altLang="ja-JP" b="1" dirty="0">
                <a:solidFill>
                  <a:schemeClr val="tx1"/>
                </a:solidFill>
              </a:rPr>
              <a:t>A/AC.254/5/Add.3</a:t>
            </a:r>
            <a:r>
              <a:rPr lang="ja-JP" altLang="ja-JP" b="1" dirty="0">
                <a:solidFill>
                  <a:schemeClr val="tx1"/>
                </a:solidFill>
              </a:rPr>
              <a:t>）。</a:t>
            </a:r>
          </a:p>
          <a:p>
            <a:r>
              <a:rPr lang="ja-JP" altLang="ja-JP" b="1" dirty="0">
                <a:solidFill>
                  <a:schemeClr val="tx1"/>
                </a:solidFill>
              </a:rPr>
              <a:t>ところが，条約起草後に政府が策定した政府案では，長期４年以上の刑を定める６００以上の犯罪について共謀罪を新設するものとなった。この中には，組織犯罪との関連が疑わしく，未遂犯も処罰対象となっていない犯罪が数多く含まれている。</a:t>
            </a:r>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16</a:t>
            </a:fld>
            <a:endParaRPr kumimoji="1" lang="ja-JP" altLang="en-US"/>
          </a:p>
        </p:txBody>
      </p:sp>
    </p:spTree>
    <p:extLst>
      <p:ext uri="{BB962C8B-B14F-4D97-AF65-F5344CB8AC3E}">
        <p14:creationId xmlns="" xmlns:p14="http://schemas.microsoft.com/office/powerpoint/2010/main" val="1310107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共謀罪と共謀共同正犯</a:t>
            </a:r>
            <a:endParaRPr kumimoji="1" lang="ja-JP" altLang="en-US" b="1" dirty="0"/>
          </a:p>
        </p:txBody>
      </p:sp>
      <p:sp>
        <p:nvSpPr>
          <p:cNvPr id="3" name="コンテンツ プレースホルダー 2"/>
          <p:cNvSpPr>
            <a:spLocks noGrp="1"/>
          </p:cNvSpPr>
          <p:nvPr>
            <p:ph idx="1"/>
          </p:nvPr>
        </p:nvSpPr>
        <p:spPr>
          <a:xfrm>
            <a:off x="864382" y="2489200"/>
            <a:ext cx="7740066" cy="3964136"/>
          </a:xfrm>
        </p:spPr>
        <p:txBody>
          <a:bodyPr>
            <a:normAutofit fontScale="92500" lnSpcReduction="10000"/>
          </a:bodyPr>
          <a:lstStyle/>
          <a:p>
            <a:r>
              <a:rPr lang="ja-JP" altLang="ja-JP" b="1" dirty="0">
                <a:solidFill>
                  <a:schemeClr val="tx1"/>
                </a:solidFill>
              </a:rPr>
              <a:t>これまで、殺人罪や強盗罪、爆弾関係の犯罪など、ごく限られた重大犯罪に限定されて、「予備罪」</a:t>
            </a:r>
            <a:r>
              <a:rPr lang="ja-JP" altLang="en-US" b="1" dirty="0">
                <a:solidFill>
                  <a:schemeClr val="tx1"/>
                </a:solidFill>
              </a:rPr>
              <a:t>「陰謀罪」</a:t>
            </a:r>
            <a:r>
              <a:rPr lang="ja-JP" altLang="ja-JP" b="1" dirty="0">
                <a:solidFill>
                  <a:schemeClr val="tx1"/>
                </a:solidFill>
              </a:rPr>
              <a:t>とが適用されていた。</a:t>
            </a:r>
            <a:endParaRPr lang="en-US" altLang="ja-JP" b="1" dirty="0">
              <a:solidFill>
                <a:schemeClr val="tx1"/>
              </a:solidFill>
            </a:endParaRPr>
          </a:p>
          <a:p>
            <a:r>
              <a:rPr lang="ja-JP" altLang="ja-JP" b="1" dirty="0">
                <a:solidFill>
                  <a:schemeClr val="tx1"/>
                </a:solidFill>
              </a:rPr>
              <a:t>予備罪とは、上に示したように、具体的な準備に着手したことをもって成立する。例えば、殺人を目的とした武器の購入などがこれにあたる。</a:t>
            </a:r>
            <a:endParaRPr lang="en-US" altLang="ja-JP" b="1" dirty="0">
              <a:solidFill>
                <a:schemeClr val="tx1"/>
              </a:solidFill>
            </a:endParaRPr>
          </a:p>
          <a:p>
            <a:r>
              <a:rPr lang="ja-JP" altLang="ja-JP" b="1" dirty="0">
                <a:solidFill>
                  <a:schemeClr val="tx1"/>
                </a:solidFill>
              </a:rPr>
              <a:t>一方、これまでも「共謀」を罪に問うている場合がある。それが「共謀共同正犯」である</a:t>
            </a:r>
            <a:r>
              <a:rPr lang="ja-JP" altLang="ja-JP" b="1" dirty="0" smtClean="0">
                <a:solidFill>
                  <a:schemeClr val="tx1"/>
                </a:solidFill>
              </a:rPr>
              <a:t>。</a:t>
            </a:r>
            <a:r>
              <a:rPr lang="ja-JP" altLang="en-US" b="1" dirty="0" smtClean="0">
                <a:solidFill>
                  <a:schemeClr val="tx1"/>
                </a:solidFill>
              </a:rPr>
              <a:t>しかし、</a:t>
            </a:r>
            <a:r>
              <a:rPr lang="ja-JP" altLang="ja-JP" b="1" dirty="0" smtClean="0">
                <a:solidFill>
                  <a:schemeClr val="tx1"/>
                </a:solidFill>
              </a:rPr>
              <a:t>「</a:t>
            </a:r>
            <a:r>
              <a:rPr lang="ja-JP" altLang="ja-JP" b="1" dirty="0">
                <a:solidFill>
                  <a:schemeClr val="tx1"/>
                </a:solidFill>
              </a:rPr>
              <a:t>共謀共同正犯」では、処罰のためには少なくとも犯罪の実行が着手されていることが必要である。</a:t>
            </a:r>
            <a:endParaRPr lang="en-US" altLang="ja-JP" b="1" dirty="0">
              <a:solidFill>
                <a:schemeClr val="tx1"/>
              </a:solidFill>
            </a:endParaRPr>
          </a:p>
          <a:p>
            <a:r>
              <a:rPr lang="ja-JP" altLang="en-US" b="1" dirty="0" smtClean="0">
                <a:solidFill>
                  <a:schemeClr val="tx1"/>
                </a:solidFill>
              </a:rPr>
              <a:t>共謀罪の特徴は、</a:t>
            </a:r>
            <a:r>
              <a:rPr lang="ja-JP" altLang="ja-JP" b="1" dirty="0" smtClean="0">
                <a:solidFill>
                  <a:schemeClr val="tx1"/>
                </a:solidFill>
              </a:rPr>
              <a:t>実行</a:t>
            </a:r>
            <a:r>
              <a:rPr lang="ja-JP" altLang="ja-JP" b="1" dirty="0">
                <a:solidFill>
                  <a:schemeClr val="tx1"/>
                </a:solidFill>
              </a:rPr>
              <a:t>行為が着手されていなくても、その合意だけで罪が成立するという点である</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犯罪</a:t>
            </a:r>
            <a:r>
              <a:rPr lang="ja-JP" altLang="ja-JP" b="1" dirty="0">
                <a:solidFill>
                  <a:schemeClr val="tx1"/>
                </a:solidFill>
              </a:rPr>
              <a:t>の「合意」とは、２人以上の者が犯罪を行うことを意思一致することであり、それ以上の、例えば誰かに電話をかける、凶器を買うといった犯罪の準備行為（合意を促進する行為）に取りかかることすら</a:t>
            </a:r>
            <a:r>
              <a:rPr lang="ja-JP" altLang="ja-JP" b="1" dirty="0" smtClean="0">
                <a:solidFill>
                  <a:schemeClr val="tx1"/>
                </a:solidFill>
              </a:rPr>
              <a:t>も</a:t>
            </a:r>
            <a:r>
              <a:rPr lang="ja-JP" altLang="en-US" b="1" dirty="0" smtClean="0">
                <a:solidFill>
                  <a:schemeClr val="tx1"/>
                </a:solidFill>
              </a:rPr>
              <a:t>政府原案では</a:t>
            </a:r>
            <a:r>
              <a:rPr lang="ja-JP" altLang="ja-JP" b="1" dirty="0" smtClean="0">
                <a:solidFill>
                  <a:schemeClr val="tx1"/>
                </a:solidFill>
              </a:rPr>
              <a:t>処罰</a:t>
            </a:r>
            <a:r>
              <a:rPr lang="ja-JP" altLang="ja-JP" b="1" dirty="0">
                <a:solidFill>
                  <a:schemeClr val="tx1"/>
                </a:solidFill>
              </a:rPr>
              <a:t>の要件となって</a:t>
            </a:r>
            <a:r>
              <a:rPr lang="ja-JP" altLang="ja-JP" b="1" dirty="0" smtClean="0">
                <a:solidFill>
                  <a:schemeClr val="tx1"/>
                </a:solidFill>
              </a:rPr>
              <a:t>い</a:t>
            </a:r>
            <a:r>
              <a:rPr lang="ja-JP" altLang="en-US" b="1" dirty="0" smtClean="0">
                <a:solidFill>
                  <a:schemeClr val="tx1"/>
                </a:solidFill>
              </a:rPr>
              <a:t>なかった</a:t>
            </a:r>
            <a:r>
              <a:rPr lang="ja-JP" altLang="ja-JP" b="1" dirty="0" smtClean="0">
                <a:solidFill>
                  <a:schemeClr val="tx1"/>
                </a:solidFill>
              </a:rPr>
              <a:t>。</a:t>
            </a:r>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17</a:t>
            </a:fld>
            <a:endParaRPr kumimoji="1" lang="ja-JP" altLang="en-US"/>
          </a:p>
        </p:txBody>
      </p:sp>
    </p:spTree>
    <p:extLst>
      <p:ext uri="{BB962C8B-B14F-4D97-AF65-F5344CB8AC3E}">
        <p14:creationId xmlns="" xmlns:p14="http://schemas.microsoft.com/office/powerpoint/2010/main" val="2169799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イギリス・アメリカの共謀罪</a:t>
            </a:r>
            <a:endParaRPr kumimoji="1" lang="ja-JP" altLang="en-US" b="1" dirty="0"/>
          </a:p>
        </p:txBody>
      </p:sp>
      <p:sp>
        <p:nvSpPr>
          <p:cNvPr id="3" name="コンテンツ プレースホルダー 2"/>
          <p:cNvSpPr>
            <a:spLocks noGrp="1"/>
          </p:cNvSpPr>
          <p:nvPr>
            <p:ph idx="1"/>
          </p:nvPr>
        </p:nvSpPr>
        <p:spPr>
          <a:xfrm>
            <a:off x="539552" y="2204864"/>
            <a:ext cx="7857428" cy="4034656"/>
          </a:xfrm>
        </p:spPr>
        <p:txBody>
          <a:bodyPr>
            <a:normAutofit fontScale="92500" lnSpcReduction="10000"/>
          </a:bodyPr>
          <a:lstStyle/>
          <a:p>
            <a:r>
              <a:rPr lang="ja-JP" altLang="en-US" b="1" dirty="0" smtClean="0">
                <a:solidFill>
                  <a:schemeClr val="tx1"/>
                </a:solidFill>
              </a:rPr>
              <a:t>共謀罪の根源はイギリスの国家反逆罪の処罰。</a:t>
            </a:r>
          </a:p>
          <a:p>
            <a:r>
              <a:rPr lang="ja-JP" altLang="en-US" b="1" dirty="0">
                <a:solidFill>
                  <a:schemeClr val="tx1"/>
                </a:solidFill>
              </a:rPr>
              <a:t>これが</a:t>
            </a:r>
            <a:r>
              <a:rPr lang="ja-JP" altLang="en-US" b="1" dirty="0" smtClean="0">
                <a:solidFill>
                  <a:schemeClr val="tx1"/>
                </a:solidFill>
              </a:rPr>
              <a:t>、１９世紀にイギリスの労働運動（ストライキ）、借家人運動（家賃共同不払い）などに適用された。</a:t>
            </a:r>
          </a:p>
          <a:p>
            <a:r>
              <a:rPr lang="ja-JP" altLang="en-US" b="1" dirty="0">
                <a:solidFill>
                  <a:schemeClr val="tx1"/>
                </a:solidFill>
              </a:rPr>
              <a:t>そして</a:t>
            </a:r>
            <a:r>
              <a:rPr lang="ja-JP" altLang="en-US" b="1" dirty="0" smtClean="0">
                <a:solidFill>
                  <a:schemeClr val="tx1"/>
                </a:solidFill>
              </a:rPr>
              <a:t>、アメリカではベトナム・イラク反戦運動などの弾圧のためにも濫用された。</a:t>
            </a:r>
          </a:p>
          <a:p>
            <a:r>
              <a:rPr lang="ja-JP" altLang="en-US" b="1" dirty="0">
                <a:solidFill>
                  <a:schemeClr val="tx1"/>
                </a:solidFill>
              </a:rPr>
              <a:t>アメリカでは</a:t>
            </a:r>
            <a:r>
              <a:rPr lang="ja-JP" altLang="en-US" b="1" dirty="0" smtClean="0">
                <a:solidFill>
                  <a:schemeClr val="tx1"/>
                </a:solidFill>
              </a:rPr>
              <a:t>、共謀罪と本犯の二重起訴・二重処罰が可能とされている。</a:t>
            </a:r>
          </a:p>
          <a:p>
            <a:r>
              <a:rPr lang="ja-JP" altLang="ja-JP" b="1" dirty="0" smtClean="0">
                <a:solidFill>
                  <a:schemeClr val="tx1"/>
                </a:solidFill>
              </a:rPr>
              <a:t>アメリカ</a:t>
            </a:r>
            <a:r>
              <a:rPr lang="ja-JP" altLang="ja-JP" b="1" dirty="0">
                <a:solidFill>
                  <a:schemeClr val="tx1"/>
                </a:solidFill>
              </a:rPr>
              <a:t>の共謀罪では、少なくとも準備</a:t>
            </a:r>
            <a:r>
              <a:rPr lang="ja-JP" altLang="ja-JP" b="1" dirty="0" smtClean="0">
                <a:solidFill>
                  <a:schemeClr val="tx1"/>
                </a:solidFill>
              </a:rPr>
              <a:t>行為</a:t>
            </a:r>
            <a:r>
              <a:rPr lang="ja-JP" altLang="en-US" b="1" dirty="0" smtClean="0">
                <a:solidFill>
                  <a:schemeClr val="tx1"/>
                </a:solidFill>
              </a:rPr>
              <a:t>（オバート・アクト）</a:t>
            </a:r>
            <a:r>
              <a:rPr lang="ja-JP" altLang="ja-JP" b="1" dirty="0" smtClean="0">
                <a:solidFill>
                  <a:schemeClr val="tx1"/>
                </a:solidFill>
              </a:rPr>
              <a:t>が</a:t>
            </a:r>
            <a:r>
              <a:rPr lang="ja-JP" altLang="ja-JP" b="1" dirty="0">
                <a:solidFill>
                  <a:schemeClr val="tx1"/>
                </a:solidFill>
              </a:rPr>
              <a:t>開始された事実が必要とされている</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ほか</a:t>
            </a:r>
            <a:r>
              <a:rPr lang="ja-JP" altLang="ja-JP" b="1" dirty="0">
                <a:solidFill>
                  <a:schemeClr val="tx1"/>
                </a:solidFill>
              </a:rPr>
              <a:t>の多くの国々でも、犯罪の「準備行為」「合意を促進する行為」が要件とされている</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つまり</a:t>
            </a:r>
            <a:r>
              <a:rPr lang="ja-JP" altLang="ja-JP" b="1" dirty="0">
                <a:solidFill>
                  <a:schemeClr val="tx1"/>
                </a:solidFill>
              </a:rPr>
              <a:t>世界的には、これらの要件が最低限不可欠であると考えられているわけで、当初の提案は世界の中で突出していたと</a:t>
            </a:r>
            <a:r>
              <a:rPr lang="ja-JP" altLang="ja-JP" b="1" dirty="0" smtClean="0">
                <a:solidFill>
                  <a:schemeClr val="tx1"/>
                </a:solidFill>
              </a:rPr>
              <a:t>言える</a:t>
            </a:r>
            <a:endParaRPr lang="ja-JP" altLang="en-US" b="1" dirty="0" smtClean="0">
              <a:solidFill>
                <a:schemeClr val="tx1"/>
              </a:solidFill>
            </a:endParaRPr>
          </a:p>
          <a:p>
            <a:r>
              <a:rPr lang="ja-JP" altLang="ja-JP" b="1" dirty="0" smtClean="0">
                <a:solidFill>
                  <a:schemeClr val="tx1"/>
                </a:solidFill>
              </a:rPr>
              <a:t>この</a:t>
            </a:r>
            <a:r>
              <a:rPr lang="ja-JP" altLang="ja-JP" b="1" dirty="0">
                <a:solidFill>
                  <a:schemeClr val="tx1"/>
                </a:solidFill>
              </a:rPr>
              <a:t>点は今回の提案はアメリカ並みのものに修正</a:t>
            </a:r>
            <a:r>
              <a:rPr lang="ja-JP" altLang="ja-JP" b="1" dirty="0" smtClean="0">
                <a:solidFill>
                  <a:schemeClr val="tx1"/>
                </a:solidFill>
              </a:rPr>
              <a:t>された。</a:t>
            </a:r>
            <a:endParaRPr lang="ja-JP" altLang="ja-JP" b="1" dirty="0">
              <a:solidFill>
                <a:schemeClr val="tx1"/>
              </a:solidFill>
            </a:endParaRP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18</a:t>
            </a:fld>
            <a:endParaRPr kumimoji="1" lang="ja-JP" altLang="en-US"/>
          </a:p>
        </p:txBody>
      </p:sp>
    </p:spTree>
    <p:extLst>
      <p:ext uri="{BB962C8B-B14F-4D97-AF65-F5344CB8AC3E}">
        <p14:creationId xmlns="" xmlns:p14="http://schemas.microsoft.com/office/powerpoint/2010/main" val="2337764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57588"/>
            <a:ext cx="4320480" cy="3020344"/>
          </a:xfrm>
        </p:spPr>
        <p:txBody>
          <a:bodyPr/>
          <a:lstStyle/>
          <a:p>
            <a:r>
              <a:rPr kumimoji="1" lang="ja-JP" altLang="en-US" b="1" dirty="0" smtClean="0"/>
              <a:t>４．我々はなぜ共謀罪に反対してきたのか</a:t>
            </a:r>
            <a:endParaRPr kumimoji="1" lang="ja-JP" altLang="en-US" b="1" dirty="0"/>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19</a:t>
            </a:fld>
            <a:endParaRPr kumimoji="1" lang="ja-JP" altLang="en-US"/>
          </a:p>
        </p:txBody>
      </p:sp>
      <p:pic>
        <p:nvPicPr>
          <p:cNvPr id="5" name="図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44008" y="2016224"/>
            <a:ext cx="4283968" cy="3212976"/>
          </a:xfrm>
          <a:prstGeom prst="rect">
            <a:avLst/>
          </a:prstGeom>
        </p:spPr>
      </p:pic>
      <p:sp>
        <p:nvSpPr>
          <p:cNvPr id="6" name="テキスト ボックス 5"/>
          <p:cNvSpPr txBox="1"/>
          <p:nvPr/>
        </p:nvSpPr>
        <p:spPr>
          <a:xfrm>
            <a:off x="5580112" y="5517232"/>
            <a:ext cx="2031325" cy="923330"/>
          </a:xfrm>
          <a:prstGeom prst="rect">
            <a:avLst/>
          </a:prstGeom>
          <a:noFill/>
        </p:spPr>
        <p:txBody>
          <a:bodyPr wrap="none" rtlCol="0">
            <a:spAutoFit/>
          </a:bodyPr>
          <a:lstStyle/>
          <a:p>
            <a:r>
              <a:rPr kumimoji="1" lang="ja-JP" altLang="en-US" b="1" dirty="0" smtClean="0"/>
              <a:t>２０１３</a:t>
            </a:r>
          </a:p>
          <a:p>
            <a:r>
              <a:rPr kumimoji="1" lang="ja-JP" altLang="en-US" b="1" dirty="0" smtClean="0"/>
              <a:t>日弁連　院内集会</a:t>
            </a:r>
          </a:p>
          <a:p>
            <a:endParaRPr kumimoji="1" lang="ja-JP" altLang="en-US" dirty="0"/>
          </a:p>
        </p:txBody>
      </p:sp>
    </p:spTree>
    <p:extLst>
      <p:ext uri="{BB962C8B-B14F-4D97-AF65-F5344CB8AC3E}">
        <p14:creationId xmlns="" xmlns:p14="http://schemas.microsoft.com/office/powerpoint/2010/main" val="2575194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憲法は権力に対する鎖である</a:t>
            </a:r>
            <a:br>
              <a:rPr kumimoji="1" lang="ja-JP" altLang="en-US" b="1" dirty="0" smtClean="0"/>
            </a:br>
            <a:endParaRPr kumimoji="1" lang="ja-JP" altLang="en-US" b="1" dirty="0"/>
          </a:p>
        </p:txBody>
      </p:sp>
      <p:sp>
        <p:nvSpPr>
          <p:cNvPr id="3" name="コンテンツ プレースホルダ 2"/>
          <p:cNvSpPr>
            <a:spLocks noGrp="1"/>
          </p:cNvSpPr>
          <p:nvPr>
            <p:ph idx="1"/>
          </p:nvPr>
        </p:nvSpPr>
        <p:spPr>
          <a:xfrm>
            <a:off x="5868144" y="2644179"/>
            <a:ext cx="3024336" cy="3233093"/>
          </a:xfrm>
        </p:spPr>
        <p:txBody>
          <a:bodyPr>
            <a:normAutofit fontScale="85000" lnSpcReduction="10000"/>
          </a:bodyPr>
          <a:lstStyle/>
          <a:p>
            <a:pPr hangingPunct="0"/>
            <a:r>
              <a:rPr lang="ja-JP" altLang="ja-JP" sz="2400" dirty="0" smtClean="0">
                <a:ea typeface="ＤＦ特太ゴシック体" pitchFamily="1" charset="-128"/>
              </a:rPr>
              <a:t>「</a:t>
            </a:r>
            <a:r>
              <a:rPr lang="ja-JP" altLang="ja-JP" sz="2400" b="1" dirty="0" smtClean="0">
                <a:solidFill>
                  <a:schemeClr val="tx1"/>
                </a:solidFill>
                <a:latin typeface="+mn-ea"/>
              </a:rPr>
              <a:t>権力にかかわる事柄について、もはや人間に対する信頼を語ることはやめよう。権力者が悪さなどしないように、憲法という鎖で縛らなければならない。」</a:t>
            </a:r>
            <a:endParaRPr lang="ja-JP" altLang="en-US" sz="2400" b="1" dirty="0" smtClean="0">
              <a:solidFill>
                <a:schemeClr val="tx1"/>
              </a:solidFill>
              <a:latin typeface="+mn-ea"/>
            </a:endParaRPr>
          </a:p>
          <a:p>
            <a:pPr hangingPunct="0"/>
            <a:r>
              <a:rPr lang="ja-JP" altLang="en-US" sz="2400" b="1" dirty="0" smtClean="0">
                <a:solidFill>
                  <a:schemeClr val="tx1"/>
                </a:solidFill>
                <a:latin typeface="+mn-ea"/>
              </a:rPr>
              <a:t>トーマス・ジェファーソン、</a:t>
            </a:r>
            <a:r>
              <a:rPr lang="en-US" altLang="ja-JP" sz="2400" b="1" dirty="0" smtClean="0">
                <a:solidFill>
                  <a:schemeClr val="tx1"/>
                </a:solidFill>
                <a:latin typeface="+mn-ea"/>
              </a:rPr>
              <a:t>1776</a:t>
            </a:r>
            <a:r>
              <a:rPr lang="ja-JP" altLang="ja-JP" sz="2400" b="1" dirty="0" smtClean="0">
                <a:solidFill>
                  <a:schemeClr val="tx1"/>
                </a:solidFill>
                <a:latin typeface="+mn-ea"/>
              </a:rPr>
              <a:t>年</a:t>
            </a:r>
            <a:endParaRPr lang="ja-JP" altLang="en-US" sz="2400" b="1" dirty="0" smtClean="0">
              <a:solidFill>
                <a:schemeClr val="tx1"/>
              </a:solidFill>
              <a:latin typeface="+mn-ea"/>
            </a:endParaRPr>
          </a:p>
          <a:p>
            <a:endParaRPr kumimoji="1" lang="ja-JP" altLang="en-US" dirty="0"/>
          </a:p>
        </p:txBody>
      </p:sp>
      <p:sp>
        <p:nvSpPr>
          <p:cNvPr id="5" name="テキスト ボックス 4"/>
          <p:cNvSpPr txBox="1"/>
          <p:nvPr/>
        </p:nvSpPr>
        <p:spPr>
          <a:xfrm>
            <a:off x="0" y="5226784"/>
            <a:ext cx="7248443" cy="1631216"/>
          </a:xfrm>
          <a:prstGeom prst="rect">
            <a:avLst/>
          </a:prstGeom>
          <a:noFill/>
        </p:spPr>
        <p:txBody>
          <a:bodyPr wrap="square" rtlCol="0">
            <a:spAutoFit/>
          </a:bodyPr>
          <a:lstStyle/>
          <a:p>
            <a:r>
              <a:rPr kumimoji="1" lang="ja-JP" altLang="en-US" sz="2000" b="1" dirty="0" smtClean="0">
                <a:latin typeface="+mn-ea"/>
              </a:rPr>
              <a:t>ドイツ連邦行政裁判所（ライプチッヒ）</a:t>
            </a:r>
          </a:p>
          <a:p>
            <a:r>
              <a:rPr lang="ja-JP" altLang="en-US" sz="2000" b="1" dirty="0" smtClean="0">
                <a:latin typeface="+mn-ea"/>
              </a:rPr>
              <a:t>権力（ライオン）を縛り付ける鎖のレリーフ</a:t>
            </a:r>
          </a:p>
          <a:p>
            <a:r>
              <a:rPr kumimoji="1" lang="ja-JP" altLang="en-US" sz="2000" b="1" dirty="0" smtClean="0">
                <a:latin typeface="+mn-ea"/>
              </a:rPr>
              <a:t>刑法における刑罰構成要件の明確性は国家権力の市民社会に対する介入のボーダーラインを画する。</a:t>
            </a:r>
          </a:p>
          <a:p>
            <a:r>
              <a:rPr lang="ja-JP" altLang="en-US" sz="2000" b="1" dirty="0">
                <a:latin typeface="+mn-ea"/>
              </a:rPr>
              <a:t>共謀罪</a:t>
            </a:r>
            <a:r>
              <a:rPr lang="ja-JP" altLang="en-US" sz="2000" b="1" dirty="0" smtClean="0">
                <a:latin typeface="+mn-ea"/>
              </a:rPr>
              <a:t>は犯罪の成立要件のレベルを一気に下げるものである。</a:t>
            </a:r>
            <a:endParaRPr kumimoji="1" lang="ja-JP" altLang="en-US" sz="2000" b="1" dirty="0">
              <a:latin typeface="+mn-ea"/>
            </a:endParaRPr>
          </a:p>
        </p:txBody>
      </p:sp>
      <p:pic>
        <p:nvPicPr>
          <p:cNvPr id="6" name="図 5" descr="R0014395trim.jpg"/>
          <p:cNvPicPr>
            <a:picLocks noChangeAspect="1"/>
          </p:cNvPicPr>
          <p:nvPr/>
        </p:nvPicPr>
        <p:blipFill>
          <a:blip r:embed="rId2" cstate="print"/>
          <a:stretch>
            <a:fillRect/>
          </a:stretch>
        </p:blipFill>
        <p:spPr>
          <a:xfrm>
            <a:off x="539552" y="1910754"/>
            <a:ext cx="5328592" cy="3246438"/>
          </a:xfrm>
          <a:prstGeom prst="rect">
            <a:avLst/>
          </a:prstGeom>
        </p:spPr>
      </p:pic>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2</a:t>
            </a:fld>
            <a:endParaRPr kumimoji="1" lang="ja-JP" altLang="en-US"/>
          </a:p>
        </p:txBody>
      </p:sp>
    </p:spTree>
    <p:extLst>
      <p:ext uri="{BB962C8B-B14F-4D97-AF65-F5344CB8AC3E}">
        <p14:creationId xmlns="" xmlns:p14="http://schemas.microsoft.com/office/powerpoint/2010/main" val="30713665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日弁連は</a:t>
            </a:r>
            <a:r>
              <a:rPr lang="ja-JP" altLang="ja-JP" b="1" dirty="0" smtClean="0"/>
              <a:t>なぜ</a:t>
            </a:r>
            <a:r>
              <a:rPr lang="ja-JP" altLang="en-US" b="1" dirty="0" smtClean="0"/>
              <a:t/>
            </a:r>
            <a:br>
              <a:rPr lang="ja-JP" altLang="en-US" b="1" dirty="0" smtClean="0"/>
            </a:br>
            <a:r>
              <a:rPr lang="ja-JP" altLang="ja-JP" b="1" dirty="0" smtClean="0"/>
              <a:t>共謀</a:t>
            </a:r>
            <a:r>
              <a:rPr lang="ja-JP" altLang="ja-JP" b="1" dirty="0"/>
              <a:t>罪に反対してきたの</a:t>
            </a:r>
            <a:r>
              <a:rPr lang="ja-JP" altLang="ja-JP" b="1" dirty="0" smtClean="0"/>
              <a:t>か</a:t>
            </a:r>
            <a:endParaRPr kumimoji="1" lang="ja-JP" altLang="en-US" b="1" dirty="0"/>
          </a:p>
        </p:txBody>
      </p:sp>
      <p:sp>
        <p:nvSpPr>
          <p:cNvPr id="3" name="コンテンツ プレースホルダー 2"/>
          <p:cNvSpPr>
            <a:spLocks noGrp="1"/>
          </p:cNvSpPr>
          <p:nvPr>
            <p:ph idx="1"/>
          </p:nvPr>
        </p:nvSpPr>
        <p:spPr>
          <a:xfrm>
            <a:off x="864382" y="2276872"/>
            <a:ext cx="7605542" cy="3742928"/>
          </a:xfrm>
        </p:spPr>
        <p:txBody>
          <a:bodyPr>
            <a:normAutofit lnSpcReduction="10000"/>
          </a:bodyPr>
          <a:lstStyle/>
          <a:p>
            <a:r>
              <a:rPr lang="ja-JP" altLang="ja-JP" b="1" dirty="0" smtClean="0">
                <a:solidFill>
                  <a:schemeClr val="tx1"/>
                </a:solidFill>
              </a:rPr>
              <a:t>次ぎ</a:t>
            </a:r>
            <a:r>
              <a:rPr lang="ja-JP" altLang="ja-JP" b="1" dirty="0">
                <a:solidFill>
                  <a:schemeClr val="tx1"/>
                </a:solidFill>
              </a:rPr>
              <a:t>に我々がなぜ共謀罪に反対してきたのか、その根拠を確認しておきたい。</a:t>
            </a:r>
          </a:p>
          <a:p>
            <a:r>
              <a:rPr lang="ja-JP" altLang="ja-JP" b="1" dirty="0">
                <a:solidFill>
                  <a:schemeClr val="tx1"/>
                </a:solidFill>
              </a:rPr>
              <a:t>伝統的に犯罪とは，人の生命，身体，財産などの法益が侵害され，被害が発生することと考えられてきた。そして，法益の侵害又はその危険性が生じて初めて事後的に国家権力が発動するというシステムが，近代的で自由主義的な刑事司法制度の基本であるとされてきた</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人</a:t>
            </a:r>
            <a:r>
              <a:rPr lang="ja-JP" altLang="ja-JP" b="1" dirty="0">
                <a:solidFill>
                  <a:schemeClr val="tx1"/>
                </a:solidFill>
              </a:rPr>
              <a:t>は，様々な悪い考えを心に抱き，口にもすることがあるかもしれない。しかし，大多数の人は，自らの良心や倫理感から，これを実行に移すことはなく，犯罪の着手に至らないのである</a:t>
            </a:r>
            <a:r>
              <a:rPr lang="ja-JP" altLang="ja-JP" b="1" dirty="0" smtClean="0">
                <a:solidFill>
                  <a:schemeClr val="tx1"/>
                </a:solidFill>
              </a:rPr>
              <a:t>。</a:t>
            </a:r>
            <a:endParaRPr lang="ja-JP" altLang="en-US" b="1" dirty="0" smtClean="0">
              <a:solidFill>
                <a:schemeClr val="tx1"/>
              </a:solidFill>
            </a:endParaRPr>
          </a:p>
          <a:p>
            <a:r>
              <a:rPr lang="en-US" altLang="ja-JP" b="1" dirty="0" smtClean="0">
                <a:solidFill>
                  <a:schemeClr val="tx1"/>
                </a:solidFill>
              </a:rPr>
              <a:t>,</a:t>
            </a:r>
            <a:r>
              <a:rPr lang="ja-JP" altLang="ja-JP" b="1" dirty="0">
                <a:solidFill>
                  <a:schemeClr val="tx1"/>
                </a:solidFill>
              </a:rPr>
              <a:t>刑事法が「悪い意思」を処罰するのではなく，法益侵害の現実的危険性がある「行為」を処罰する法益保護主義に基づくものである。</a:t>
            </a: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20</a:t>
            </a:fld>
            <a:endParaRPr kumimoji="1" lang="ja-JP" altLang="en-US"/>
          </a:p>
        </p:txBody>
      </p:sp>
    </p:spTree>
    <p:extLst>
      <p:ext uri="{BB962C8B-B14F-4D97-AF65-F5344CB8AC3E}">
        <p14:creationId xmlns="" xmlns:p14="http://schemas.microsoft.com/office/powerpoint/2010/main" val="2493913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927098"/>
            <a:ext cx="7139064" cy="709865"/>
          </a:xfrm>
        </p:spPr>
        <p:txBody>
          <a:bodyPr/>
          <a:lstStyle/>
          <a:p>
            <a:r>
              <a:rPr kumimoji="1" lang="ja-JP" altLang="en-US" b="1" dirty="0" smtClean="0"/>
              <a:t>犯罪の手前で思いとどまり引き返してくる黄金の橋を焼き捨ててよいのか</a:t>
            </a:r>
            <a:endParaRPr kumimoji="1" lang="ja-JP" altLang="en-US" b="1" dirty="0"/>
          </a:p>
        </p:txBody>
      </p:sp>
      <p:sp>
        <p:nvSpPr>
          <p:cNvPr id="3" name="コンテンツ プレースホルダー 2"/>
          <p:cNvSpPr>
            <a:spLocks noGrp="1"/>
          </p:cNvSpPr>
          <p:nvPr>
            <p:ph idx="1"/>
          </p:nvPr>
        </p:nvSpPr>
        <p:spPr>
          <a:xfrm>
            <a:off x="458052" y="2489200"/>
            <a:ext cx="8218404" cy="3892128"/>
          </a:xfrm>
        </p:spPr>
        <p:txBody>
          <a:bodyPr>
            <a:normAutofit lnSpcReduction="10000"/>
          </a:bodyPr>
          <a:lstStyle/>
          <a:p>
            <a:r>
              <a:rPr lang="ja-JP" altLang="ja-JP" b="1" dirty="0">
                <a:solidFill>
                  <a:schemeClr val="tx1"/>
                </a:solidFill>
              </a:rPr>
              <a:t>我が国の刑事法体系では，実行に着手した犯罪であっても，自らの意思で中止すれば，中止未遂として刑を減免してきたし，犯罪実行の着手前に放棄された犯罪の意図は，原則として犯罪とはみなされなかったのである。</a:t>
            </a:r>
          </a:p>
          <a:p>
            <a:pPr fontAlgn="base" hangingPunct="0"/>
            <a:r>
              <a:rPr lang="en-US" altLang="ja-JP" b="1" dirty="0">
                <a:solidFill>
                  <a:schemeClr val="tx1"/>
                </a:solidFill>
              </a:rPr>
              <a:t>1999</a:t>
            </a:r>
            <a:r>
              <a:rPr lang="ja-JP" altLang="ja-JP" b="1" dirty="0">
                <a:solidFill>
                  <a:schemeClr val="tx1"/>
                </a:solidFill>
              </a:rPr>
              <a:t>年１月の国連条約起草会合に日本政府が提出した提案ペーパーには，次のように述べていた。「５．（前略）このように，すべての重大犯罪の共謀と準備の行為を犯罪化することは我々の法原則と両立しない。さらに，我々の法制度は具体的な犯罪への関与と無関係に，一定の犯罪集団への参加そのものを犯罪化する如何なる規定も持っていない。」（</a:t>
            </a:r>
            <a:r>
              <a:rPr lang="en-US" altLang="ja-JP" b="1" dirty="0">
                <a:solidFill>
                  <a:schemeClr val="tx1"/>
                </a:solidFill>
              </a:rPr>
              <a:t>A/AC.254/5/Add.3</a:t>
            </a:r>
            <a:r>
              <a:rPr lang="ja-JP" altLang="ja-JP" b="1" dirty="0">
                <a:solidFill>
                  <a:schemeClr val="tx1"/>
                </a:solidFill>
              </a:rPr>
              <a:t>）。</a:t>
            </a:r>
          </a:p>
          <a:p>
            <a:r>
              <a:rPr lang="ja-JP" altLang="ja-JP" b="1" dirty="0">
                <a:solidFill>
                  <a:schemeClr val="tx1"/>
                </a:solidFill>
              </a:rPr>
              <a:t>ところが，条約起草後に政府が策定した政府案では，長期４年以上の刑を定める６００以上の犯罪について共謀罪を新設するものとなった。この中には，組織犯罪との関連が疑わしく，未遂犯も処罰対象となっていない犯罪が数多く含まれている</a:t>
            </a:r>
            <a:r>
              <a:rPr lang="ja-JP" altLang="ja-JP" b="1" dirty="0" smtClean="0">
                <a:solidFill>
                  <a:schemeClr val="tx1"/>
                </a:solidFill>
              </a:rPr>
              <a:t>。</a:t>
            </a:r>
            <a:r>
              <a:rPr lang="en-US" altLang="ja-JP" b="1" dirty="0">
                <a:solidFill>
                  <a:schemeClr val="tx1"/>
                </a:solidFill>
              </a:rPr>
              <a:t> </a:t>
            </a:r>
            <a:endParaRPr lang="ja-JP" altLang="ja-JP" b="1" dirty="0">
              <a:solidFill>
                <a:schemeClr val="tx1"/>
              </a:solidFill>
            </a:endParaRP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21</a:t>
            </a:fld>
            <a:endParaRPr kumimoji="1" lang="ja-JP" altLang="en-US"/>
          </a:p>
        </p:txBody>
      </p:sp>
    </p:spTree>
    <p:extLst>
      <p:ext uri="{BB962C8B-B14F-4D97-AF65-F5344CB8AC3E}">
        <p14:creationId xmlns="" xmlns:p14="http://schemas.microsoft.com/office/powerpoint/2010/main" val="855122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盗聴捜査の大幅な拡大を招く</a:t>
            </a:r>
            <a:r>
              <a:rPr lang="ja-JP" altLang="ja-JP" b="1" dirty="0" smtClean="0"/>
              <a:t>危険</a:t>
            </a:r>
            <a:endParaRPr kumimoji="1" lang="ja-JP" altLang="en-US" b="1" dirty="0"/>
          </a:p>
        </p:txBody>
      </p:sp>
      <p:sp>
        <p:nvSpPr>
          <p:cNvPr id="3" name="コンテンツ プレースホルダー 2"/>
          <p:cNvSpPr>
            <a:spLocks noGrp="1"/>
          </p:cNvSpPr>
          <p:nvPr>
            <p:ph idx="1"/>
          </p:nvPr>
        </p:nvSpPr>
        <p:spPr>
          <a:xfrm>
            <a:off x="864382" y="2204864"/>
            <a:ext cx="7740066" cy="4320480"/>
          </a:xfrm>
        </p:spPr>
        <p:txBody>
          <a:bodyPr>
            <a:normAutofit lnSpcReduction="10000"/>
          </a:bodyPr>
          <a:lstStyle/>
          <a:p>
            <a:r>
              <a:rPr lang="ja-JP" altLang="ja-JP" b="1" dirty="0" smtClean="0">
                <a:solidFill>
                  <a:schemeClr val="tx1"/>
                </a:solidFill>
              </a:rPr>
              <a:t>人</a:t>
            </a:r>
            <a:r>
              <a:rPr lang="ja-JP" altLang="ja-JP" b="1" dirty="0">
                <a:solidFill>
                  <a:schemeClr val="tx1"/>
                </a:solidFill>
              </a:rPr>
              <a:t>と人とが犯罪を遂行する合意をしたかどうかや，その合意の内容が実際に犯罪に向けられたものか，実行を伴わない口先だけのものかどうかの判断は</a:t>
            </a:r>
            <a:r>
              <a:rPr lang="en-US" altLang="ja-JP" b="1" dirty="0">
                <a:solidFill>
                  <a:schemeClr val="tx1"/>
                </a:solidFill>
              </a:rPr>
              <a:t>,</a:t>
            </a:r>
            <a:r>
              <a:rPr lang="ja-JP" altLang="ja-JP" b="1" dirty="0">
                <a:solidFill>
                  <a:schemeClr val="tx1"/>
                </a:solidFill>
              </a:rPr>
              <a:t>犯罪の実行が着手されていない段階では，事柄の性質からして極めて困難である</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そして</a:t>
            </a:r>
            <a:r>
              <a:rPr lang="ja-JP" altLang="ja-JP" b="1" dirty="0">
                <a:solidFill>
                  <a:schemeClr val="tx1"/>
                </a:solidFill>
              </a:rPr>
              <a:t>，検挙しようとする捜査機関の恣意的な判断を容れる余地がある。また，共謀罪は人と人との意思の合致によって成立する。したがって，その捜査は，会話，電話，メールなど人の意思を表明する手段を収集することとなる。そのため，捜査機関の恣意的な検挙が行われたり，日常的に市民のプライバシーに立ち入って監視したりするような捜査がなされるようになる可能性があり，市民の人権に及ぼす影響が計り知れないものがある。</a:t>
            </a:r>
          </a:p>
          <a:p>
            <a:r>
              <a:rPr lang="ja-JP" altLang="ja-JP" b="1" dirty="0">
                <a:solidFill>
                  <a:schemeClr val="tx1"/>
                </a:solidFill>
              </a:rPr>
              <a:t>既に産経新聞は８月３１日の「主張」において、「（共謀罪）法案の創設だけでは効力を十分に発揮することはできない。刑事司法改革で導入された司法取引や対象罪種が拡大された通信傍受の対象にも共謀罪を加えるべきだ。テロを防ぐための、あらゆる手立てを検討してほしい。」とまで述べている。</a:t>
            </a: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22</a:t>
            </a:fld>
            <a:endParaRPr kumimoji="1" lang="ja-JP" altLang="en-US"/>
          </a:p>
        </p:txBody>
      </p:sp>
    </p:spTree>
    <p:extLst>
      <p:ext uri="{BB962C8B-B14F-4D97-AF65-F5344CB8AC3E}">
        <p14:creationId xmlns="" xmlns:p14="http://schemas.microsoft.com/office/powerpoint/2010/main" val="3999521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刑訴法改正による通信傍受捜査の合理化がもたらす影響</a:t>
            </a:r>
            <a:endParaRPr kumimoji="1" lang="ja-JP" altLang="en-US" b="1" dirty="0"/>
          </a:p>
        </p:txBody>
      </p:sp>
      <p:sp>
        <p:nvSpPr>
          <p:cNvPr id="3" name="コンテンツ プレースホルダー 2"/>
          <p:cNvSpPr>
            <a:spLocks noGrp="1"/>
          </p:cNvSpPr>
          <p:nvPr>
            <p:ph idx="1"/>
          </p:nvPr>
        </p:nvSpPr>
        <p:spPr>
          <a:xfrm>
            <a:off x="864382" y="2489200"/>
            <a:ext cx="7605542" cy="3530600"/>
          </a:xfrm>
        </p:spPr>
        <p:txBody>
          <a:bodyPr/>
          <a:lstStyle/>
          <a:p>
            <a:r>
              <a:rPr lang="ja-JP" altLang="en-US" b="1" dirty="0">
                <a:solidFill>
                  <a:schemeClr val="tx1"/>
                </a:solidFill>
              </a:rPr>
              <a:t>改正通信</a:t>
            </a:r>
            <a:r>
              <a:rPr lang="ja-JP" altLang="en-US" b="1" dirty="0" smtClean="0">
                <a:solidFill>
                  <a:schemeClr val="tx1"/>
                </a:solidFill>
              </a:rPr>
              <a:t>傍受法３条では、薬物、銃器、集団密航、組織的殺人に限定されていた対象犯罪を、放火、殺人、傷害、逮捕・監禁、誘拐関連、窃盗、強盗、詐欺、恐喝、爆発物、児童ポルノ関連にまで、拡大した。</a:t>
            </a:r>
            <a:endParaRPr kumimoji="1" lang="ja-JP" altLang="en-US" b="1" dirty="0" smtClean="0">
              <a:solidFill>
                <a:schemeClr val="tx1"/>
              </a:solidFill>
            </a:endParaRPr>
          </a:p>
          <a:p>
            <a:r>
              <a:rPr kumimoji="1" lang="ja-JP" altLang="en-US" b="1" dirty="0" smtClean="0">
                <a:solidFill>
                  <a:schemeClr val="tx1"/>
                </a:solidFill>
              </a:rPr>
              <a:t>改正通信傍受法２３条では、通信事業者の立ち会いなしに、全通信を暗号化して捜査機関に設置された特定装置に電送する方式が導入された。</a:t>
            </a:r>
          </a:p>
          <a:p>
            <a:r>
              <a:rPr lang="ja-JP" altLang="en-US" b="1" dirty="0">
                <a:solidFill>
                  <a:schemeClr val="tx1"/>
                </a:solidFill>
              </a:rPr>
              <a:t>記録媒体の封印の手続き</a:t>
            </a:r>
            <a:r>
              <a:rPr lang="ja-JP" altLang="en-US" b="1" dirty="0" smtClean="0">
                <a:solidFill>
                  <a:schemeClr val="tx1"/>
                </a:solidFill>
              </a:rPr>
              <a:t>も省略されている。</a:t>
            </a:r>
          </a:p>
          <a:p>
            <a:r>
              <a:rPr kumimoji="1" lang="ja-JP" altLang="en-US" b="1" dirty="0" smtClean="0">
                <a:solidFill>
                  <a:schemeClr val="tx1"/>
                </a:solidFill>
              </a:rPr>
              <a:t>この手続きによって、通信傍受に要する人的コストは飛躍的に削減され、傍受捜査の爆発的な拡大、日常化が起き、捜査機関による濫用も危惧される。</a:t>
            </a:r>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23</a:t>
            </a:fld>
            <a:endParaRPr kumimoji="1" lang="ja-JP" altLang="en-US"/>
          </a:p>
        </p:txBody>
      </p:sp>
    </p:spTree>
    <p:extLst>
      <p:ext uri="{BB962C8B-B14F-4D97-AF65-F5344CB8AC3E}">
        <p14:creationId xmlns="" xmlns:p14="http://schemas.microsoft.com/office/powerpoint/2010/main" val="49532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7403" y="2739581"/>
            <a:ext cx="4392488" cy="1826581"/>
          </a:xfrm>
        </p:spPr>
        <p:txBody>
          <a:bodyPr>
            <a:normAutofit/>
          </a:bodyPr>
          <a:lstStyle/>
          <a:p>
            <a:r>
              <a:rPr lang="ja-JP" altLang="en-US" sz="3200" b="1" dirty="0" smtClean="0"/>
              <a:t>５．秘密保護法と</a:t>
            </a:r>
            <a:br>
              <a:rPr lang="ja-JP" altLang="en-US" sz="3200" b="1" dirty="0" smtClean="0"/>
            </a:br>
            <a:r>
              <a:rPr lang="ja-JP" altLang="en-US" sz="3200" b="1" dirty="0" smtClean="0"/>
              <a:t>市民の知る権利の危機</a:t>
            </a:r>
            <a:br>
              <a:rPr lang="ja-JP" altLang="en-US" sz="3200" b="1" dirty="0" smtClean="0"/>
            </a:br>
            <a:endParaRPr kumimoji="1" lang="ja-JP" altLang="en-US" sz="3200" b="1"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09B9841C-DB28-415D-BD98-1D865182E815}" type="slidenum">
              <a:rPr kumimoji="1" lang="ja-JP" altLang="en-US" smtClean="0"/>
              <a:pPr/>
              <a:t>24</a:t>
            </a:fld>
            <a:endParaRPr kumimoji="1" lang="ja-JP" altLang="en-US"/>
          </a:p>
        </p:txBody>
      </p:sp>
      <p:pic>
        <p:nvPicPr>
          <p:cNvPr id="6" name="図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92985" y="1916832"/>
            <a:ext cx="3582070" cy="2383705"/>
          </a:xfrm>
          <a:prstGeom prst="rect">
            <a:avLst/>
          </a:prstGeom>
        </p:spPr>
      </p:pic>
      <p:sp>
        <p:nvSpPr>
          <p:cNvPr id="7" name="テキスト ボックス 6"/>
          <p:cNvSpPr txBox="1"/>
          <p:nvPr/>
        </p:nvSpPr>
        <p:spPr>
          <a:xfrm>
            <a:off x="4680520" y="4581128"/>
            <a:ext cx="4463480" cy="1569660"/>
          </a:xfrm>
          <a:prstGeom prst="rect">
            <a:avLst/>
          </a:prstGeom>
          <a:noFill/>
        </p:spPr>
        <p:txBody>
          <a:bodyPr wrap="square" rtlCol="0">
            <a:spAutoFit/>
          </a:bodyPr>
          <a:lstStyle/>
          <a:p>
            <a:r>
              <a:rPr kumimoji="1" lang="ja-JP" altLang="en-US" sz="2400" b="1" dirty="0" smtClean="0"/>
              <a:t>アメリカの世界的な盗聴システム　</a:t>
            </a:r>
            <a:r>
              <a:rPr lang="ja-JP" altLang="en-US" sz="2400" b="1" dirty="0" smtClean="0"/>
              <a:t>プリズム・フェアビューなどを</a:t>
            </a:r>
            <a:r>
              <a:rPr kumimoji="1" lang="ja-JP" altLang="en-US" sz="2400" b="1" dirty="0" smtClean="0"/>
              <a:t>内部</a:t>
            </a:r>
            <a:r>
              <a:rPr kumimoji="1" lang="ja-JP" altLang="en-US" sz="2400" b="1" dirty="0"/>
              <a:t>告発</a:t>
            </a:r>
            <a:r>
              <a:rPr kumimoji="1" lang="ja-JP" altLang="en-US" sz="2400" b="1" dirty="0" smtClean="0"/>
              <a:t>した</a:t>
            </a:r>
          </a:p>
          <a:p>
            <a:r>
              <a:rPr kumimoji="1" lang="ja-JP" altLang="en-US" sz="2400" b="1" dirty="0" smtClean="0"/>
              <a:t>エドワードスノーデン氏</a:t>
            </a:r>
            <a:endParaRPr kumimoji="1" lang="ja-JP" altLang="en-US" sz="2400" b="1" dirty="0"/>
          </a:p>
        </p:txBody>
      </p:sp>
    </p:spTree>
    <p:extLst>
      <p:ext uri="{BB962C8B-B14F-4D97-AF65-F5344CB8AC3E}">
        <p14:creationId xmlns="" xmlns:p14="http://schemas.microsoft.com/office/powerpoint/2010/main" val="3408572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12823"/>
            <a:ext cx="4034410" cy="1826581"/>
          </a:xfrm>
        </p:spPr>
        <p:txBody>
          <a:bodyPr>
            <a:normAutofit fontScale="90000"/>
          </a:bodyPr>
          <a:lstStyle/>
          <a:p>
            <a:r>
              <a:rPr kumimoji="1" lang="ja-JP" altLang="en-US" b="1" dirty="0" smtClean="0"/>
              <a:t>国際社会から危険性を指摘された、日本の秘密保護法と表現の自由</a:t>
            </a:r>
            <a:endParaRPr kumimoji="1" lang="ja-JP" altLang="en-US" b="1" dirty="0"/>
          </a:p>
        </p:txBody>
      </p:sp>
      <p:pic>
        <p:nvPicPr>
          <p:cNvPr id="4" name="コンテンツ プレースホルダー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95736" y="629947"/>
            <a:ext cx="6574844" cy="4383229"/>
          </a:xfrm>
          <a:prstGeom prst="rect">
            <a:avLst/>
          </a:prstGeom>
        </p:spPr>
      </p:pic>
      <p:sp>
        <p:nvSpPr>
          <p:cNvPr id="5" name="テキスト ボックス 4"/>
          <p:cNvSpPr txBox="1"/>
          <p:nvPr/>
        </p:nvSpPr>
        <p:spPr>
          <a:xfrm>
            <a:off x="5076056" y="5302949"/>
            <a:ext cx="3316934" cy="646331"/>
          </a:xfrm>
          <a:prstGeom prst="rect">
            <a:avLst/>
          </a:prstGeom>
          <a:noFill/>
        </p:spPr>
        <p:txBody>
          <a:bodyPr wrap="none" rtlCol="0">
            <a:spAutoFit/>
          </a:bodyPr>
          <a:lstStyle/>
          <a:p>
            <a:r>
              <a:rPr kumimoji="1" lang="ja-JP" altLang="en-US" dirty="0" smtClean="0"/>
              <a:t>デビッド・ケイ氏</a:t>
            </a:r>
          </a:p>
          <a:p>
            <a:r>
              <a:rPr kumimoji="1" lang="en-US" altLang="ja-JP" dirty="0" smtClean="0"/>
              <a:t>2016.4.19 </a:t>
            </a:r>
            <a:r>
              <a:rPr lang="ja-JP" altLang="en-US" dirty="0"/>
              <a:t>外国特派員</a:t>
            </a:r>
            <a:r>
              <a:rPr lang="ja-JP" altLang="en-US" dirty="0" smtClean="0"/>
              <a:t>協会にて</a:t>
            </a:r>
            <a:endParaRPr kumimoji="1" lang="ja-JP" altLang="en-US" dirty="0"/>
          </a:p>
        </p:txBody>
      </p:sp>
      <p:sp>
        <p:nvSpPr>
          <p:cNvPr id="3" name="スライド番号プレースホルダー 2"/>
          <p:cNvSpPr>
            <a:spLocks noGrp="1"/>
          </p:cNvSpPr>
          <p:nvPr>
            <p:ph type="sldNum" sz="quarter" idx="12"/>
          </p:nvPr>
        </p:nvSpPr>
        <p:spPr/>
        <p:txBody>
          <a:bodyPr/>
          <a:lstStyle/>
          <a:p>
            <a:fld id="{09B9841C-DB28-415D-BD98-1D865182E815}" type="slidenum">
              <a:rPr kumimoji="1" lang="ja-JP" altLang="en-US" smtClean="0"/>
              <a:pPr/>
              <a:t>25</a:t>
            </a:fld>
            <a:endParaRPr kumimoji="1" lang="ja-JP" altLang="en-US"/>
          </a:p>
        </p:txBody>
      </p:sp>
    </p:spTree>
    <p:extLst>
      <p:ext uri="{BB962C8B-B14F-4D97-AF65-F5344CB8AC3E}">
        <p14:creationId xmlns="" xmlns:p14="http://schemas.microsoft.com/office/powerpoint/2010/main" val="4247361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599" y="332656"/>
            <a:ext cx="6347713" cy="1320800"/>
          </a:xfrm>
        </p:spPr>
        <p:txBody>
          <a:bodyPr>
            <a:normAutofit fontScale="90000"/>
          </a:bodyPr>
          <a:lstStyle/>
          <a:p>
            <a:r>
              <a:rPr kumimoji="1" lang="ja-JP" altLang="en-US" b="1" dirty="0" smtClean="0">
                <a:solidFill>
                  <a:schemeClr val="tx1"/>
                </a:solidFill>
              </a:rPr>
              <a:t>２０１６年４月</a:t>
            </a:r>
            <a:r>
              <a:rPr kumimoji="1" lang="ja-JP" altLang="en-US" b="1" dirty="0" smtClean="0"/>
              <a:t/>
            </a:r>
            <a:br>
              <a:rPr kumimoji="1" lang="ja-JP" altLang="en-US" b="1" dirty="0" smtClean="0"/>
            </a:br>
            <a:r>
              <a:rPr lang="ja-JP" altLang="en-US" b="1" dirty="0" smtClean="0"/>
              <a:t>国連表現の自由特別報告者</a:t>
            </a:r>
            <a:br>
              <a:rPr lang="ja-JP" altLang="en-US" b="1" dirty="0" smtClean="0"/>
            </a:br>
            <a:r>
              <a:rPr lang="ja-JP" altLang="en-US" b="1" dirty="0"/>
              <a:t>デビッド・</a:t>
            </a:r>
            <a:r>
              <a:rPr lang="ja-JP" altLang="en-US" b="1" dirty="0" smtClean="0"/>
              <a:t>ケイ氏による公式調査</a:t>
            </a:r>
            <a:br>
              <a:rPr lang="ja-JP" altLang="en-US" b="1" dirty="0" smtClean="0"/>
            </a:br>
            <a:r>
              <a:rPr lang="ja-JP" altLang="en-US" b="1" dirty="0" smtClean="0"/>
              <a:t>と暫定所見公表</a:t>
            </a:r>
            <a:endParaRPr kumimoji="1" lang="ja-JP" altLang="en-US" b="1" dirty="0"/>
          </a:p>
        </p:txBody>
      </p:sp>
      <p:sp>
        <p:nvSpPr>
          <p:cNvPr id="5" name="コンテンツ プレースホルダー 4"/>
          <p:cNvSpPr>
            <a:spLocks noGrp="1"/>
          </p:cNvSpPr>
          <p:nvPr>
            <p:ph idx="1"/>
          </p:nvPr>
        </p:nvSpPr>
        <p:spPr/>
        <p:txBody>
          <a:bodyPr>
            <a:normAutofit/>
          </a:bodyPr>
          <a:lstStyle/>
          <a:p>
            <a:r>
              <a:rPr kumimoji="1" lang="ja-JP" altLang="en-US" sz="2400" b="1" dirty="0" smtClean="0">
                <a:solidFill>
                  <a:schemeClr val="tx1"/>
                </a:solidFill>
              </a:rPr>
              <a:t>国連特別報告者制度とは</a:t>
            </a:r>
          </a:p>
          <a:p>
            <a:r>
              <a:rPr lang="ja-JP" altLang="en-US" sz="2400" b="1" dirty="0">
                <a:solidFill>
                  <a:schemeClr val="tx1"/>
                </a:solidFill>
              </a:rPr>
              <a:t>国連人権理事会と</a:t>
            </a:r>
            <a:r>
              <a:rPr lang="ja-JP" altLang="en-US" sz="2400" b="1" dirty="0" smtClean="0">
                <a:solidFill>
                  <a:schemeClr val="tx1"/>
                </a:solidFill>
              </a:rPr>
              <a:t>は</a:t>
            </a:r>
          </a:p>
          <a:p>
            <a:r>
              <a:rPr kumimoji="1" lang="ja-JP" altLang="en-US" sz="2400" b="1" dirty="0" smtClean="0">
                <a:solidFill>
                  <a:schemeClr val="tx1"/>
                </a:solidFill>
              </a:rPr>
              <a:t>この所見に日本政府は従う義務があるのか</a:t>
            </a:r>
          </a:p>
          <a:p>
            <a:r>
              <a:rPr lang="ja-JP" altLang="en-US" sz="2400" b="1" dirty="0">
                <a:solidFill>
                  <a:schemeClr val="tx1"/>
                </a:solidFill>
              </a:rPr>
              <a:t>次回</a:t>
            </a:r>
            <a:r>
              <a:rPr lang="ja-JP" altLang="en-US" sz="2400" b="1" dirty="0" smtClean="0">
                <a:solidFill>
                  <a:schemeClr val="tx1"/>
                </a:solidFill>
              </a:rPr>
              <a:t>の人権理事会　日本に対するＵＰＲ審査で、多くの国から、この所見の履行を勧告をしてもらうことが重要な課題となる。</a:t>
            </a:r>
            <a:endParaRPr kumimoji="1" lang="ja-JP" altLang="en-US" sz="2400" b="1" dirty="0">
              <a:solidFill>
                <a:schemeClr val="tx1"/>
              </a:solidFill>
            </a:endParaRPr>
          </a:p>
        </p:txBody>
      </p:sp>
      <p:sp>
        <p:nvSpPr>
          <p:cNvPr id="3" name="スライド番号プレースホルダー 2"/>
          <p:cNvSpPr>
            <a:spLocks noGrp="1"/>
          </p:cNvSpPr>
          <p:nvPr>
            <p:ph type="sldNum" sz="quarter" idx="12"/>
          </p:nvPr>
        </p:nvSpPr>
        <p:spPr/>
        <p:txBody>
          <a:bodyPr/>
          <a:lstStyle/>
          <a:p>
            <a:fld id="{09B9841C-DB28-415D-BD98-1D865182E815}" type="slidenum">
              <a:rPr kumimoji="1" lang="ja-JP" altLang="en-US" smtClean="0"/>
              <a:pPr/>
              <a:t>26</a:t>
            </a:fld>
            <a:endParaRPr kumimoji="1" lang="ja-JP" altLang="en-US"/>
          </a:p>
        </p:txBody>
      </p:sp>
    </p:spTree>
    <p:extLst>
      <p:ext uri="{BB962C8B-B14F-4D97-AF65-F5344CB8AC3E}">
        <p14:creationId xmlns="" xmlns:p14="http://schemas.microsoft.com/office/powerpoint/2010/main" val="2844342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b="1" dirty="0"/>
              <a:t>「報道の独立性は重大な脅威に直面しています」</a:t>
            </a:r>
            <a:r>
              <a:rPr lang="ja-JP" altLang="en-US" b="1" dirty="0"/>
              <a:t/>
            </a:r>
            <a:br>
              <a:rPr lang="ja-JP" altLang="en-US" b="1" dirty="0"/>
            </a:br>
            <a:endParaRPr kumimoji="1" lang="ja-JP" altLang="en-US" dirty="0"/>
          </a:p>
        </p:txBody>
      </p:sp>
      <p:sp>
        <p:nvSpPr>
          <p:cNvPr id="3" name="コンテンツ プレースホルダー 2"/>
          <p:cNvSpPr>
            <a:spLocks noGrp="1"/>
          </p:cNvSpPr>
          <p:nvPr>
            <p:ph idx="1"/>
          </p:nvPr>
        </p:nvSpPr>
        <p:spPr>
          <a:xfrm>
            <a:off x="609598" y="2160590"/>
            <a:ext cx="7772402" cy="4498118"/>
          </a:xfrm>
        </p:spPr>
        <p:txBody>
          <a:bodyPr>
            <a:normAutofit/>
          </a:bodyPr>
          <a:lstStyle/>
          <a:p>
            <a:r>
              <a:rPr lang="ja-JP" altLang="ja-JP" sz="2000" b="1" dirty="0" smtClean="0">
                <a:solidFill>
                  <a:schemeClr val="tx1"/>
                </a:solidFill>
              </a:rPr>
              <a:t>「</a:t>
            </a:r>
            <a:r>
              <a:rPr lang="ja-JP" altLang="ja-JP" sz="2000" b="1" dirty="0">
                <a:solidFill>
                  <a:schemeClr val="tx1"/>
                </a:solidFill>
              </a:rPr>
              <a:t>脆弱な法的保護、新たに採択された『特定秘密保護法』、そして政府による『中立性』と『公平性』への絶え間ない圧力が、高いレベルの自己検閲を生み出しているように見えます」</a:t>
            </a:r>
            <a:endParaRPr lang="ja-JP" altLang="en-US" sz="2000" b="1" dirty="0">
              <a:solidFill>
                <a:schemeClr val="tx1"/>
              </a:solidFill>
            </a:endParaRPr>
          </a:p>
          <a:p>
            <a:r>
              <a:rPr lang="ja-JP" altLang="ja-JP" sz="2000" b="1" dirty="0">
                <a:solidFill>
                  <a:schemeClr val="tx1"/>
                </a:solidFill>
              </a:rPr>
              <a:t>「こうした圧力は意図した効果をもたらします。それはメディア自体が、記者クラブ制度の排他性に依存し、独立の基本原則を擁護するはずの幅広い職業的な組織を欠いているからです」</a:t>
            </a:r>
            <a:endParaRPr lang="ja-JP" altLang="en-US" sz="2000" b="1" dirty="0">
              <a:solidFill>
                <a:schemeClr val="tx1"/>
              </a:solidFill>
            </a:endParaRPr>
          </a:p>
          <a:p>
            <a:r>
              <a:rPr lang="ja-JP" altLang="ja-JP" sz="2000" b="1" dirty="0">
                <a:solidFill>
                  <a:schemeClr val="tx1"/>
                </a:solidFill>
              </a:rPr>
              <a:t>「多くのジャーナリストが、自身の生活を守るために匿名を条件に私との面会に応じてくれましたが、国民的関心事の扱いの微妙な部分を避けなければならない圧力の存在を浮かび上がらせました。彼らの多くが、有力政治家からの間接的な圧力によって、仕事から外され、沈黙を強いられたと訴えています。これほどの強固な民主主義の基盤のある国では、そのような介入には抵抗して介入を防ぐべきです」</a:t>
            </a:r>
          </a:p>
          <a:p>
            <a:endParaRPr kumimoji="1" lang="ja-JP" altLang="en-US" sz="2000"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27</a:t>
            </a:fld>
            <a:endParaRPr kumimoji="1" lang="ja-JP" altLang="en-US"/>
          </a:p>
        </p:txBody>
      </p:sp>
    </p:spTree>
    <p:extLst>
      <p:ext uri="{BB962C8B-B14F-4D97-AF65-F5344CB8AC3E}">
        <p14:creationId xmlns="" xmlns:p14="http://schemas.microsoft.com/office/powerpoint/2010/main" val="2813685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メディアの政府からの独立性</a:t>
            </a:r>
            <a:endParaRPr kumimoji="1" lang="ja-JP" altLang="en-US" b="1" dirty="0"/>
          </a:p>
        </p:txBody>
      </p:sp>
      <p:sp>
        <p:nvSpPr>
          <p:cNvPr id="3" name="コンテンツ プレースホルダー 2"/>
          <p:cNvSpPr>
            <a:spLocks noGrp="1"/>
          </p:cNvSpPr>
          <p:nvPr>
            <p:ph idx="1"/>
          </p:nvPr>
        </p:nvSpPr>
        <p:spPr>
          <a:xfrm>
            <a:off x="609598" y="2160590"/>
            <a:ext cx="7058745" cy="4508770"/>
          </a:xfrm>
        </p:spPr>
        <p:txBody>
          <a:bodyPr>
            <a:normAutofit/>
          </a:bodyPr>
          <a:lstStyle/>
          <a:p>
            <a:r>
              <a:rPr lang="ja-JP" altLang="ja-JP" b="1" dirty="0">
                <a:solidFill>
                  <a:schemeClr val="tx1"/>
                </a:solidFill>
              </a:rPr>
              <a:t>メディアの独立性をめぐる勧告こそが、ケイ氏の今回の公式調査において、もっとも時間を掛けて調査がなされ、重要なメッセージが込められています</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ケイ</a:t>
            </a:r>
            <a:r>
              <a:rPr lang="ja-JP" altLang="ja-JP" b="1" dirty="0">
                <a:solidFill>
                  <a:schemeClr val="tx1"/>
                </a:solidFill>
              </a:rPr>
              <a:t>氏の所見は、放送法４条そのものの削除、さらには放送規制権限を総務省から政府から独立した機関に移すべきとした点で、画期的な内容であると評価することができます</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ＮＨＫ</a:t>
            </a:r>
            <a:r>
              <a:rPr lang="ja-JP" altLang="ja-JP" b="1" dirty="0">
                <a:solidFill>
                  <a:schemeClr val="tx1"/>
                </a:solidFill>
              </a:rPr>
              <a:t>の経営委員の人事を政府ができ、予算についても国会で審議される点が問題としている点も重要な指摘です。</a:t>
            </a:r>
          </a:p>
          <a:p>
            <a:r>
              <a:rPr lang="ja-JP" altLang="ja-JP" b="1" dirty="0">
                <a:solidFill>
                  <a:schemeClr val="tx1"/>
                </a:solidFill>
              </a:rPr>
              <a:t>さらに、特筆すべきことは前述しましたが、日本におけるメディアが政府との適切な対抗関係を維持し、共同して政府からの圧力と闘わなければならないとした点です。この点はとても大切な指摘です。</a:t>
            </a:r>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28</a:t>
            </a:fld>
            <a:endParaRPr kumimoji="1" lang="ja-JP" altLang="en-US"/>
          </a:p>
        </p:txBody>
      </p:sp>
    </p:spTree>
    <p:extLst>
      <p:ext uri="{BB962C8B-B14F-4D97-AF65-F5344CB8AC3E}">
        <p14:creationId xmlns="" xmlns:p14="http://schemas.microsoft.com/office/powerpoint/2010/main" val="2583805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b="1" dirty="0"/>
              <a:t>秘密保護法に</a:t>
            </a:r>
            <a:r>
              <a:rPr lang="ja-JP" altLang="ja-JP" b="1" dirty="0" smtClean="0"/>
              <a:t>ついて</a:t>
            </a:r>
            <a:r>
              <a:rPr lang="ja-JP" altLang="en-US" b="1" dirty="0" smtClean="0"/>
              <a:t/>
            </a:r>
            <a:br>
              <a:rPr lang="ja-JP" altLang="en-US" b="1" dirty="0" smtClean="0"/>
            </a:br>
            <a:r>
              <a:rPr lang="ja-JP" altLang="ja-JP" b="1" dirty="0" smtClean="0"/>
              <a:t>具体的</a:t>
            </a:r>
            <a:r>
              <a:rPr lang="ja-JP" altLang="ja-JP" b="1" dirty="0"/>
              <a:t>な改善点を指摘</a:t>
            </a:r>
            <a:r>
              <a:rPr lang="ja-JP" altLang="ja-JP" dirty="0"/>
              <a:t/>
            </a:r>
            <a:br>
              <a:rPr lang="ja-JP" altLang="ja-JP" dirty="0"/>
            </a:br>
            <a:endParaRPr kumimoji="1" lang="ja-JP" altLang="en-US" dirty="0"/>
          </a:p>
        </p:txBody>
      </p:sp>
      <p:sp>
        <p:nvSpPr>
          <p:cNvPr id="3" name="コンテンツ プレースホルダー 2"/>
          <p:cNvSpPr>
            <a:spLocks noGrp="1"/>
          </p:cNvSpPr>
          <p:nvPr>
            <p:ph idx="1"/>
          </p:nvPr>
        </p:nvSpPr>
        <p:spPr>
          <a:xfrm>
            <a:off x="609599" y="2160590"/>
            <a:ext cx="7831016" cy="3880773"/>
          </a:xfrm>
        </p:spPr>
        <p:txBody>
          <a:bodyPr>
            <a:noAutofit/>
          </a:bodyPr>
          <a:lstStyle/>
          <a:p>
            <a:r>
              <a:rPr lang="ja-JP" altLang="ja-JP" sz="2000" b="1" dirty="0" smtClean="0">
                <a:solidFill>
                  <a:schemeClr val="tx1"/>
                </a:solidFill>
              </a:rPr>
              <a:t>ケイ</a:t>
            </a:r>
            <a:r>
              <a:rPr lang="ja-JP" altLang="ja-JP" sz="2000" b="1" dirty="0">
                <a:solidFill>
                  <a:schemeClr val="tx1"/>
                </a:solidFill>
              </a:rPr>
              <a:t>氏の暫定所見では、秘密指定される情報の厳格な定義と公共の利益にかなう情報を提供した者を刑事処罰から解放すること、ジャーナリストに対する保護規定（同法２２条）は不十分であり、公益のために秘密を開示したジャーナリストや公務員を処罰の対象から除くことを明記</a:t>
            </a:r>
            <a:r>
              <a:rPr lang="ja-JP" altLang="ja-JP" sz="2000" b="1" dirty="0" smtClean="0">
                <a:solidFill>
                  <a:schemeClr val="tx1"/>
                </a:solidFill>
              </a:rPr>
              <a:t>し</a:t>
            </a:r>
            <a:r>
              <a:rPr lang="ja-JP" altLang="en-US" sz="2000" b="1" dirty="0" smtClean="0">
                <a:solidFill>
                  <a:schemeClr val="tx1"/>
                </a:solidFill>
              </a:rPr>
              <a:t>ています。</a:t>
            </a:r>
          </a:p>
          <a:p>
            <a:r>
              <a:rPr lang="ja-JP" altLang="ja-JP" sz="2000" b="1" dirty="0" smtClean="0">
                <a:solidFill>
                  <a:schemeClr val="tx1"/>
                </a:solidFill>
              </a:rPr>
              <a:t>特定</a:t>
            </a:r>
            <a:r>
              <a:rPr lang="ja-JP" altLang="ja-JP" sz="2000" b="1" dirty="0">
                <a:solidFill>
                  <a:schemeClr val="tx1"/>
                </a:solidFill>
              </a:rPr>
              <a:t>秘密についても、公益通報した者が刑事罰から保護されるように法を改めることも明記</a:t>
            </a:r>
            <a:r>
              <a:rPr lang="ja-JP" altLang="ja-JP" sz="2000" b="1" dirty="0" smtClean="0">
                <a:solidFill>
                  <a:schemeClr val="tx1"/>
                </a:solidFill>
              </a:rPr>
              <a:t>され</a:t>
            </a:r>
            <a:r>
              <a:rPr lang="ja-JP" altLang="en-US" sz="2000" b="1" dirty="0" smtClean="0">
                <a:solidFill>
                  <a:schemeClr val="tx1"/>
                </a:solidFill>
              </a:rPr>
              <a:t>まし</a:t>
            </a:r>
            <a:r>
              <a:rPr lang="ja-JP" altLang="ja-JP" sz="2000" b="1" dirty="0" smtClean="0">
                <a:solidFill>
                  <a:schemeClr val="tx1"/>
                </a:solidFill>
              </a:rPr>
              <a:t>た</a:t>
            </a:r>
            <a:r>
              <a:rPr lang="ja-JP" altLang="en-US" sz="2000" b="1" dirty="0" smtClean="0">
                <a:solidFill>
                  <a:schemeClr val="tx1"/>
                </a:solidFill>
              </a:rPr>
              <a:t>。</a:t>
            </a:r>
          </a:p>
          <a:p>
            <a:r>
              <a:rPr lang="ja-JP" altLang="ja-JP" sz="2000" b="1" dirty="0" smtClean="0">
                <a:solidFill>
                  <a:schemeClr val="tx1"/>
                </a:solidFill>
              </a:rPr>
              <a:t>さらに</a:t>
            </a:r>
            <a:r>
              <a:rPr lang="ja-JP" altLang="ja-JP" sz="2000" b="1" dirty="0">
                <a:solidFill>
                  <a:schemeClr val="tx1"/>
                </a:solidFill>
              </a:rPr>
              <a:t>、特定秘密の指定と解除について法が設立した監視のメカニズムが十分に独立性のあるものとなっていないこと、とりわけ国会内の情報監視審査会の勧告に拘束力がないことを指摘した点は重要です</a:t>
            </a:r>
            <a:r>
              <a:rPr lang="ja-JP" altLang="ja-JP" sz="2000" b="1" dirty="0" smtClean="0">
                <a:solidFill>
                  <a:schemeClr val="tx1"/>
                </a:solidFill>
              </a:rPr>
              <a:t>。</a:t>
            </a:r>
            <a:endParaRPr lang="ja-JP" altLang="en-US" sz="2000" b="1" dirty="0" smtClean="0">
              <a:solidFill>
                <a:schemeClr val="tx1"/>
              </a:solidFill>
            </a:endParaRPr>
          </a:p>
          <a:p>
            <a:r>
              <a:rPr lang="ja-JP" altLang="ja-JP" sz="2000" b="1" dirty="0" smtClean="0">
                <a:solidFill>
                  <a:schemeClr val="tx1"/>
                </a:solidFill>
              </a:rPr>
              <a:t>特定</a:t>
            </a:r>
            <a:r>
              <a:rPr lang="ja-JP" altLang="ja-JP" sz="2000" b="1" dirty="0">
                <a:solidFill>
                  <a:schemeClr val="tx1"/>
                </a:solidFill>
              </a:rPr>
              <a:t>秘密保護法が市民の知る権利を決定的に損なうものに発展してしまうかどうかのカギを握るポイントです。</a:t>
            </a:r>
            <a:endParaRPr kumimoji="1" lang="ja-JP" altLang="en-US" sz="2000"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29</a:t>
            </a:fld>
            <a:endParaRPr kumimoji="1" lang="ja-JP" altLang="en-US"/>
          </a:p>
        </p:txBody>
      </p:sp>
    </p:spTree>
    <p:extLst>
      <p:ext uri="{BB962C8B-B14F-4D97-AF65-F5344CB8AC3E}">
        <p14:creationId xmlns="" xmlns:p14="http://schemas.microsoft.com/office/powerpoint/2010/main" val="3360006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１．共謀罪問題</a:t>
            </a:r>
            <a:br>
              <a:rPr kumimoji="1" lang="ja-JP" altLang="en-US" b="1" dirty="0" smtClean="0"/>
            </a:br>
            <a:r>
              <a:rPr kumimoji="1" lang="ja-JP" altLang="en-US" b="1" dirty="0" smtClean="0"/>
              <a:t>２０年</a:t>
            </a:r>
            <a:r>
              <a:rPr lang="ja-JP" altLang="en-US" b="1" dirty="0" smtClean="0"/>
              <a:t>史</a:t>
            </a:r>
            <a:endParaRPr kumimoji="1" lang="ja-JP" altLang="en-US" b="1"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3</a:t>
            </a:fld>
            <a:endParaRPr kumimoji="1" lang="ja-JP" altLang="en-US"/>
          </a:p>
        </p:txBody>
      </p:sp>
      <p:pic>
        <p:nvPicPr>
          <p:cNvPr id="5" name="図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55976" y="2214562"/>
            <a:ext cx="4615890" cy="2942630"/>
          </a:xfrm>
          <a:prstGeom prst="rect">
            <a:avLst/>
          </a:prstGeom>
        </p:spPr>
      </p:pic>
    </p:spTree>
    <p:extLst>
      <p:ext uri="{BB962C8B-B14F-4D97-AF65-F5344CB8AC3E}">
        <p14:creationId xmlns="" xmlns:p14="http://schemas.microsoft.com/office/powerpoint/2010/main" val="3306575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共謀罪は監視社会への突破口</a:t>
            </a:r>
            <a:endParaRPr kumimoji="1" lang="ja-JP" altLang="en-US" b="1"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30</a:t>
            </a:fld>
            <a:endParaRPr kumimoji="1" lang="ja-JP" altLang="en-US"/>
          </a:p>
        </p:txBody>
      </p:sp>
      <p:pic>
        <p:nvPicPr>
          <p:cNvPr id="5" name="図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09392" y="1052736"/>
            <a:ext cx="4839072" cy="3959241"/>
          </a:xfrm>
          <a:prstGeom prst="rect">
            <a:avLst/>
          </a:prstGeom>
        </p:spPr>
      </p:pic>
      <p:sp>
        <p:nvSpPr>
          <p:cNvPr id="6" name="テキスト ボックス 5"/>
          <p:cNvSpPr txBox="1"/>
          <p:nvPr/>
        </p:nvSpPr>
        <p:spPr>
          <a:xfrm>
            <a:off x="5436096" y="5157192"/>
            <a:ext cx="3063659" cy="1323439"/>
          </a:xfrm>
          <a:prstGeom prst="rect">
            <a:avLst/>
          </a:prstGeom>
          <a:noFill/>
        </p:spPr>
        <p:txBody>
          <a:bodyPr wrap="none" rtlCol="0">
            <a:spAutoFit/>
          </a:bodyPr>
          <a:lstStyle/>
          <a:p>
            <a:r>
              <a:rPr kumimoji="1" lang="ja-JP" altLang="en-US" sz="2000" b="1" dirty="0" smtClean="0"/>
              <a:t>戦争は平和である</a:t>
            </a:r>
          </a:p>
          <a:p>
            <a:r>
              <a:rPr lang="ja-JP" altLang="en-US" sz="2000" b="1" dirty="0"/>
              <a:t>自由は隷従で</a:t>
            </a:r>
            <a:r>
              <a:rPr lang="ja-JP" altLang="en-US" sz="2000" b="1" dirty="0" smtClean="0"/>
              <a:t>ある</a:t>
            </a:r>
          </a:p>
          <a:p>
            <a:r>
              <a:rPr kumimoji="1" lang="ja-JP" altLang="en-US" sz="2000" b="1" dirty="0"/>
              <a:t>無知</a:t>
            </a:r>
            <a:r>
              <a:rPr kumimoji="1" lang="ja-JP" altLang="en-US" sz="2000" b="1" dirty="0" smtClean="0"/>
              <a:t>は力である</a:t>
            </a:r>
          </a:p>
          <a:p>
            <a:r>
              <a:rPr lang="ja-JP" altLang="en-US" sz="2000" b="1" dirty="0" smtClean="0"/>
              <a:t>Ｇ．オーウェル　</a:t>
            </a:r>
            <a:r>
              <a:rPr lang="en-US" altLang="ja-JP" sz="2000" b="1" dirty="0" smtClean="0"/>
              <a:t>1984</a:t>
            </a:r>
            <a:r>
              <a:rPr lang="ja-JP" altLang="en-US" sz="2000" b="1" dirty="0" smtClean="0"/>
              <a:t>年</a:t>
            </a:r>
            <a:endParaRPr kumimoji="1" lang="ja-JP" altLang="en-US" sz="2000" b="1" dirty="0"/>
          </a:p>
        </p:txBody>
      </p:sp>
    </p:spTree>
    <p:extLst>
      <p:ext uri="{BB962C8B-B14F-4D97-AF65-F5344CB8AC3E}">
        <p14:creationId xmlns="" xmlns:p14="http://schemas.microsoft.com/office/powerpoint/2010/main" val="3172501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国家の</a:t>
            </a:r>
            <a:r>
              <a:rPr lang="ja-JP" altLang="en-US" b="1" dirty="0" smtClean="0"/>
              <a:t>秘密化・市民に対する監視</a:t>
            </a:r>
            <a:br>
              <a:rPr lang="ja-JP" altLang="en-US" b="1" dirty="0" smtClean="0"/>
            </a:br>
            <a:r>
              <a:rPr lang="ja-JP" altLang="en-US" b="1" dirty="0"/>
              <a:t>抵抗する者へ</a:t>
            </a:r>
            <a:r>
              <a:rPr lang="ja-JP" altLang="en-US" b="1" dirty="0" smtClean="0"/>
              <a:t>の処罰</a:t>
            </a:r>
            <a:endParaRPr kumimoji="1" lang="ja-JP" altLang="en-US" b="1"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31</a:t>
            </a:fld>
            <a:endParaRPr kumimoji="1" lang="ja-JP" altLang="en-US"/>
          </a:p>
        </p:txBody>
      </p:sp>
      <p:sp>
        <p:nvSpPr>
          <p:cNvPr id="7" name="コンテンツ プレースホルダー 6"/>
          <p:cNvSpPr>
            <a:spLocks noGrp="1"/>
          </p:cNvSpPr>
          <p:nvPr>
            <p:ph idx="1"/>
          </p:nvPr>
        </p:nvSpPr>
        <p:spPr>
          <a:xfrm>
            <a:off x="251520" y="2276872"/>
            <a:ext cx="4728524" cy="4104456"/>
          </a:xfrm>
        </p:spPr>
        <p:txBody>
          <a:bodyPr>
            <a:normAutofit fontScale="92500" lnSpcReduction="20000"/>
          </a:bodyPr>
          <a:lstStyle/>
          <a:p>
            <a:r>
              <a:rPr kumimoji="1" lang="ja-JP" altLang="en-US" sz="2200" b="1" dirty="0" smtClean="0">
                <a:solidFill>
                  <a:schemeClr val="tx1"/>
                </a:solidFill>
              </a:rPr>
              <a:t>国家の仕組み、保有する情報の秘密化は戦争を遂行する国家の出発点</a:t>
            </a:r>
          </a:p>
          <a:p>
            <a:r>
              <a:rPr lang="ja-JP" altLang="en-US" sz="2200" b="1" dirty="0" smtClean="0">
                <a:solidFill>
                  <a:schemeClr val="tx1"/>
                </a:solidFill>
              </a:rPr>
              <a:t>権力を持つ者は、市民の位置、</a:t>
            </a:r>
            <a:r>
              <a:rPr lang="ja-JP" altLang="en-US" sz="2200" b="1" dirty="0">
                <a:solidFill>
                  <a:schemeClr val="tx1"/>
                </a:solidFill>
              </a:rPr>
              <a:t>交友関係の</a:t>
            </a:r>
            <a:r>
              <a:rPr lang="ja-JP" altLang="en-US" sz="2200" b="1" dirty="0" smtClean="0">
                <a:solidFill>
                  <a:schemeClr val="tx1"/>
                </a:solidFill>
              </a:rPr>
              <a:t>つながり、コミュニケーションの内容、内心の意思まで監視しようとする。</a:t>
            </a:r>
          </a:p>
          <a:p>
            <a:r>
              <a:rPr kumimoji="1" lang="ja-JP" altLang="en-US" sz="2200" b="1" dirty="0" smtClean="0">
                <a:solidFill>
                  <a:schemeClr val="tx1"/>
                </a:solidFill>
              </a:rPr>
              <a:t>デジ</a:t>
            </a:r>
            <a:r>
              <a:rPr lang="ja-JP" altLang="en-US" sz="2200" b="1" dirty="0" smtClean="0">
                <a:solidFill>
                  <a:schemeClr val="tx1"/>
                </a:solidFill>
              </a:rPr>
              <a:t>タル技術はこの権力者の夢を可能とした。</a:t>
            </a:r>
          </a:p>
          <a:p>
            <a:r>
              <a:rPr lang="ja-JP" altLang="en-US" sz="2200" b="1" dirty="0">
                <a:solidFill>
                  <a:schemeClr val="tx1"/>
                </a:solidFill>
              </a:rPr>
              <a:t>フーコー</a:t>
            </a:r>
            <a:r>
              <a:rPr lang="ja-JP" altLang="en-US" sz="2200" b="1" dirty="0" smtClean="0">
                <a:solidFill>
                  <a:schemeClr val="tx1"/>
                </a:solidFill>
              </a:rPr>
              <a:t>は監視こそが処罰の本質であることを「監獄の誕生」において明らかにした。</a:t>
            </a:r>
          </a:p>
          <a:p>
            <a:r>
              <a:rPr lang="ja-JP" altLang="en-US" sz="2200" b="1" dirty="0">
                <a:solidFill>
                  <a:schemeClr val="tx1"/>
                </a:solidFill>
              </a:rPr>
              <a:t>秘密保護法</a:t>
            </a:r>
            <a:r>
              <a:rPr lang="ja-JP" altLang="en-US" sz="2200" b="1" dirty="0" smtClean="0">
                <a:solidFill>
                  <a:schemeClr val="tx1"/>
                </a:solidFill>
              </a:rPr>
              <a:t>と共謀罪、盗聴の日常化は、社会全体の牢獄化をもたらすだろう。</a:t>
            </a:r>
          </a:p>
          <a:p>
            <a:endParaRPr kumimoji="1" lang="ja-JP" altLang="en-US" dirty="0"/>
          </a:p>
        </p:txBody>
      </p:sp>
      <p:pic>
        <p:nvPicPr>
          <p:cNvPr id="8" name="コンテンツ プレースホルダー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80044" y="3645024"/>
            <a:ext cx="4091947" cy="3068960"/>
          </a:xfrm>
          <a:prstGeom prst="rect">
            <a:avLst/>
          </a:prstGeom>
        </p:spPr>
      </p:pic>
    </p:spTree>
    <p:extLst>
      <p:ext uri="{BB962C8B-B14F-4D97-AF65-F5344CB8AC3E}">
        <p14:creationId xmlns="" xmlns:p14="http://schemas.microsoft.com/office/powerpoint/2010/main" val="1864406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秘密保護法には既</a:t>
            </a:r>
            <a:r>
              <a:rPr lang="ja-JP" altLang="ja-JP" b="1" dirty="0" smtClean="0"/>
              <a:t>に</a:t>
            </a:r>
            <a:r>
              <a:rPr lang="ja-JP" altLang="en-US" b="1" dirty="0" smtClean="0"/>
              <a:t/>
            </a:r>
            <a:br>
              <a:rPr lang="ja-JP" altLang="en-US" b="1" dirty="0" smtClean="0"/>
            </a:br>
            <a:r>
              <a:rPr lang="ja-JP" altLang="ja-JP" b="1" dirty="0" smtClean="0"/>
              <a:t>共謀</a:t>
            </a:r>
            <a:r>
              <a:rPr lang="ja-JP" altLang="ja-JP" b="1" dirty="0"/>
              <a:t>罪が導入されて</a:t>
            </a:r>
            <a:r>
              <a:rPr lang="ja-JP" altLang="ja-JP" b="1" dirty="0" smtClean="0"/>
              <a:t>いる</a:t>
            </a:r>
            <a:endParaRPr kumimoji="1" lang="ja-JP" altLang="en-US" b="1" dirty="0"/>
          </a:p>
        </p:txBody>
      </p:sp>
      <p:sp>
        <p:nvSpPr>
          <p:cNvPr id="3" name="コンテンツ プレースホルダー 2"/>
          <p:cNvSpPr>
            <a:spLocks noGrp="1"/>
          </p:cNvSpPr>
          <p:nvPr>
            <p:ph idx="1"/>
          </p:nvPr>
        </p:nvSpPr>
        <p:spPr>
          <a:xfrm>
            <a:off x="864382" y="2489200"/>
            <a:ext cx="7605542" cy="3530600"/>
          </a:xfrm>
        </p:spPr>
        <p:txBody>
          <a:bodyPr/>
          <a:lstStyle/>
          <a:p>
            <a:r>
              <a:rPr lang="ja-JP" altLang="ja-JP" b="1" dirty="0" smtClean="0">
                <a:solidFill>
                  <a:schemeClr val="tx1"/>
                </a:solidFill>
              </a:rPr>
              <a:t>私たち</a:t>
            </a:r>
            <a:r>
              <a:rPr lang="ja-JP" altLang="ja-JP" b="1" dirty="0">
                <a:solidFill>
                  <a:schemeClr val="tx1"/>
                </a:solidFill>
              </a:rPr>
              <a:t>は、２０１３年１２月に成立した「特定秘密保護法」が市民の知る権利を制限し、国にとって不都合な事実を明らかにする内部告発やこれを報ずるジャーナリズムに大きな萎縮効果をもたらし、民主主義の機能不全をもたらすことを指摘してきた</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この</a:t>
            </a:r>
            <a:r>
              <a:rPr lang="ja-JP" altLang="ja-JP" b="1" dirty="0">
                <a:solidFill>
                  <a:schemeClr val="tx1"/>
                </a:solidFill>
              </a:rPr>
              <a:t>秘密保護法にも、共謀や煽動を罰する規定が既に盛り込まれていた</a:t>
            </a:r>
            <a:r>
              <a:rPr lang="ja-JP" altLang="ja-JP" b="1" dirty="0" smtClean="0">
                <a:solidFill>
                  <a:schemeClr val="tx1"/>
                </a:solidFill>
              </a:rPr>
              <a:t>。</a:t>
            </a:r>
            <a:endParaRPr lang="ja-JP" altLang="en-US" b="1" dirty="0" smtClean="0">
              <a:solidFill>
                <a:schemeClr val="tx1"/>
              </a:solidFill>
            </a:endParaRPr>
          </a:p>
          <a:p>
            <a:r>
              <a:rPr lang="ja-JP" altLang="en-US" b="1" dirty="0" smtClean="0">
                <a:solidFill>
                  <a:schemeClr val="tx1"/>
                </a:solidFill>
              </a:rPr>
              <a:t>通信に関するプライバシーを保護することは、萎縮効果によって、発言ができなくなる社会を防ぐという意味がある。</a:t>
            </a:r>
            <a:endParaRPr lang="ja-JP" altLang="ja-JP" b="1" dirty="0">
              <a:solidFill>
                <a:schemeClr val="tx1"/>
              </a:solidFill>
            </a:endParaRPr>
          </a:p>
          <a:p>
            <a:r>
              <a:rPr lang="ja-JP" altLang="ja-JP" b="1" dirty="0">
                <a:solidFill>
                  <a:schemeClr val="tx1"/>
                </a:solidFill>
              </a:rPr>
              <a:t>秘密保護法違反の共謀</a:t>
            </a:r>
            <a:r>
              <a:rPr lang="ja-JP" altLang="ja-JP" b="1" dirty="0" smtClean="0">
                <a:solidFill>
                  <a:schemeClr val="tx1"/>
                </a:solidFill>
              </a:rPr>
              <a:t>罪</a:t>
            </a:r>
            <a:r>
              <a:rPr lang="ja-JP" altLang="en-US" b="1" dirty="0" smtClean="0">
                <a:solidFill>
                  <a:schemeClr val="tx1"/>
                </a:solidFill>
              </a:rPr>
              <a:t>をはじめとして、共謀罪</a:t>
            </a:r>
            <a:r>
              <a:rPr lang="ja-JP" altLang="ja-JP" b="1" dirty="0" smtClean="0">
                <a:solidFill>
                  <a:schemeClr val="tx1"/>
                </a:solidFill>
              </a:rPr>
              <a:t>が</a:t>
            </a:r>
            <a:r>
              <a:rPr lang="ja-JP" altLang="ja-JP" b="1" dirty="0">
                <a:solidFill>
                  <a:schemeClr val="tx1"/>
                </a:solidFill>
              </a:rPr>
              <a:t>通信傍受（盗聴）の対象とされれば、政府の違法行為や腐敗を暴く内部告発・調査報道は極めて困難となる。</a:t>
            </a: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32</a:t>
            </a:fld>
            <a:endParaRPr kumimoji="1" lang="ja-JP" altLang="en-US"/>
          </a:p>
        </p:txBody>
      </p:sp>
    </p:spTree>
    <p:extLst>
      <p:ext uri="{BB962C8B-B14F-4D97-AF65-F5344CB8AC3E}">
        <p14:creationId xmlns="" xmlns:p14="http://schemas.microsoft.com/office/powerpoint/2010/main" val="1134154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国会議員の選挙事務所が</a:t>
            </a:r>
            <a:br>
              <a:rPr kumimoji="1" lang="ja-JP" altLang="en-US" b="1" dirty="0" smtClean="0"/>
            </a:br>
            <a:r>
              <a:rPr lang="ja-JP" altLang="en-US" b="1" dirty="0"/>
              <a:t>警察の監視下に</a:t>
            </a:r>
            <a:endParaRPr kumimoji="1" lang="ja-JP" altLang="en-US" b="1" dirty="0"/>
          </a:p>
        </p:txBody>
      </p:sp>
      <p:sp>
        <p:nvSpPr>
          <p:cNvPr id="3" name="コンテンツ プレースホルダー 2"/>
          <p:cNvSpPr>
            <a:spLocks noGrp="1"/>
          </p:cNvSpPr>
          <p:nvPr>
            <p:ph idx="1"/>
          </p:nvPr>
        </p:nvSpPr>
        <p:spPr>
          <a:xfrm>
            <a:off x="755576" y="2348880"/>
            <a:ext cx="7605542" cy="4108152"/>
          </a:xfrm>
        </p:spPr>
        <p:txBody>
          <a:bodyPr>
            <a:noAutofit/>
          </a:bodyPr>
          <a:lstStyle/>
          <a:p>
            <a:r>
              <a:rPr kumimoji="1" lang="ja-JP" altLang="en-US" sz="2000" b="1" dirty="0" smtClean="0">
                <a:solidFill>
                  <a:schemeClr val="tx1"/>
                </a:solidFill>
              </a:rPr>
              <a:t>２０１６年７月の参議院選挙で、大分の野党統一候補と社民党党首の選挙拠点である平和運動センター事務所の出入りを監視するため、警察が監視カメラを設置していたことが判明。</a:t>
            </a:r>
          </a:p>
          <a:p>
            <a:r>
              <a:rPr lang="ja-JP" altLang="en-US" sz="2000" b="1" dirty="0" smtClean="0">
                <a:solidFill>
                  <a:schemeClr val="tx1"/>
                </a:solidFill>
              </a:rPr>
              <a:t>実行警官らは書類送検された</a:t>
            </a:r>
            <a:r>
              <a:rPr lang="ja-JP" altLang="en-US" sz="2000" b="1" dirty="0">
                <a:solidFill>
                  <a:schemeClr val="tx1"/>
                </a:solidFill>
              </a:rPr>
              <a:t>が</a:t>
            </a:r>
            <a:r>
              <a:rPr lang="ja-JP" altLang="en-US" sz="2000" b="1" dirty="0" smtClean="0">
                <a:solidFill>
                  <a:schemeClr val="tx1"/>
                </a:solidFill>
              </a:rPr>
              <a:t>、建造物侵入容疑。</a:t>
            </a:r>
          </a:p>
          <a:p>
            <a:r>
              <a:rPr lang="ja-JP" altLang="en-US" sz="2000" b="1" dirty="0">
                <a:solidFill>
                  <a:schemeClr val="tx1"/>
                </a:solidFill>
              </a:rPr>
              <a:t>警察</a:t>
            </a:r>
            <a:r>
              <a:rPr lang="ja-JP" altLang="en-US" sz="2000" b="1" dirty="0" smtClean="0">
                <a:solidFill>
                  <a:schemeClr val="tx1"/>
                </a:solidFill>
              </a:rPr>
              <a:t>は選挙違反の摘発目的としているが、与党の選挙事務所には、このような監視はなされておらず、合理的な説明といえない。</a:t>
            </a:r>
            <a:r>
              <a:rPr kumimoji="1" lang="ja-JP" altLang="en-US" sz="2000" b="1" dirty="0" smtClean="0">
                <a:solidFill>
                  <a:schemeClr val="tx1"/>
                </a:solidFill>
              </a:rPr>
              <a:t>この</a:t>
            </a:r>
            <a:r>
              <a:rPr kumimoji="1" lang="ja-JP" altLang="en-US" sz="2000" b="1" dirty="0">
                <a:solidFill>
                  <a:schemeClr val="tx1"/>
                </a:solidFill>
              </a:rPr>
              <a:t>ような捜査手法</a:t>
            </a:r>
            <a:r>
              <a:rPr kumimoji="1" lang="ja-JP" altLang="en-US" sz="2000" b="1" dirty="0" smtClean="0">
                <a:solidFill>
                  <a:schemeClr val="tx1"/>
                </a:solidFill>
              </a:rPr>
              <a:t>は不適切としつつ、指示した警察官などの処分も見送られている。</a:t>
            </a:r>
          </a:p>
          <a:p>
            <a:r>
              <a:rPr kumimoji="1" lang="ja-JP" altLang="en-US" sz="2000" b="1" dirty="0" smtClean="0">
                <a:solidFill>
                  <a:schemeClr val="tx1"/>
                </a:solidFill>
              </a:rPr>
              <a:t>イスラム教のモスクへの出入りを監視する捜査がなされ、国会賠償請求が行われてきたが、裁判所は情報漏洩は違法としたものの。捜査そのものの違法性は認めなかった（ムスリム監視事件）。</a:t>
            </a:r>
            <a:endParaRPr kumimoji="1" lang="ja-JP" altLang="en-US" sz="2000"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33</a:t>
            </a:fld>
            <a:endParaRPr kumimoji="1" lang="ja-JP" altLang="en-US"/>
          </a:p>
        </p:txBody>
      </p:sp>
    </p:spTree>
    <p:extLst>
      <p:ext uri="{BB962C8B-B14F-4D97-AF65-F5344CB8AC3E}">
        <p14:creationId xmlns="" xmlns:p14="http://schemas.microsoft.com/office/powerpoint/2010/main" val="5936282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秘密保護法</a:t>
            </a:r>
            <a:r>
              <a:rPr kumimoji="1" lang="en-US" altLang="ja-JP" b="1" dirty="0" smtClean="0"/>
              <a:t>×</a:t>
            </a:r>
            <a:r>
              <a:rPr kumimoji="1" lang="ja-JP" altLang="en-US" b="1" dirty="0" smtClean="0"/>
              <a:t>共謀罪</a:t>
            </a:r>
            <a:r>
              <a:rPr kumimoji="1" lang="en-US" altLang="ja-JP" b="1" dirty="0" smtClean="0"/>
              <a:t>×</a:t>
            </a:r>
            <a:r>
              <a:rPr kumimoji="1" lang="ja-JP" altLang="en-US" b="1" dirty="0" smtClean="0"/>
              <a:t>盗聴法</a:t>
            </a:r>
            <a:br>
              <a:rPr kumimoji="1" lang="ja-JP" altLang="en-US" b="1" dirty="0" smtClean="0"/>
            </a:br>
            <a:r>
              <a:rPr lang="ja-JP" altLang="en-US" b="1" dirty="0"/>
              <a:t>国家権力に</a:t>
            </a:r>
            <a:r>
              <a:rPr lang="ja-JP" altLang="en-US" b="1" dirty="0" smtClean="0"/>
              <a:t>よる市民監視の完成</a:t>
            </a:r>
            <a:endParaRPr kumimoji="1" lang="ja-JP" altLang="en-US" b="1"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34</a:t>
            </a:fld>
            <a:endParaRPr kumimoji="1" lang="ja-JP" altLang="en-US"/>
          </a:p>
        </p:txBody>
      </p:sp>
      <p:pic>
        <p:nvPicPr>
          <p:cNvPr id="5" name="コンテンツ プレースホルダ 3" descr="2014072411.jpg"/>
          <p:cNvPicPr>
            <a:picLocks noGrp="1" noChangeAspect="1"/>
          </p:cNvPicPr>
          <p:nvPr>
            <p:ph idx="1"/>
          </p:nvPr>
        </p:nvPicPr>
        <p:blipFill>
          <a:blip r:embed="rId2" cstate="print"/>
          <a:stretch>
            <a:fillRect/>
          </a:stretch>
        </p:blipFill>
        <p:spPr>
          <a:xfrm>
            <a:off x="1043135" y="2276872"/>
            <a:ext cx="7436272" cy="4392488"/>
          </a:xfrm>
        </p:spPr>
      </p:pic>
      <p:sp>
        <p:nvSpPr>
          <p:cNvPr id="6" name="テキスト ボックス 5"/>
          <p:cNvSpPr txBox="1"/>
          <p:nvPr/>
        </p:nvSpPr>
        <p:spPr>
          <a:xfrm>
            <a:off x="1259632" y="5661248"/>
            <a:ext cx="3877985" cy="830997"/>
          </a:xfrm>
          <a:prstGeom prst="rect">
            <a:avLst/>
          </a:prstGeom>
          <a:noFill/>
        </p:spPr>
        <p:txBody>
          <a:bodyPr wrap="none" rtlCol="0">
            <a:spAutoFit/>
          </a:bodyPr>
          <a:lstStyle/>
          <a:p>
            <a:r>
              <a:rPr lang="ja-JP" altLang="en-US" sz="2400" b="1" dirty="0"/>
              <a:t>国民学校六年生新年号付録</a:t>
            </a:r>
            <a:br>
              <a:rPr lang="ja-JP" altLang="en-US" sz="2400" b="1" dirty="0"/>
            </a:br>
            <a:r>
              <a:rPr lang="ja-JP" altLang="en-US" sz="2400" b="1" dirty="0"/>
              <a:t>防諜カルタ</a:t>
            </a:r>
            <a:endParaRPr kumimoji="1" lang="ja-JP" altLang="en-US" sz="2400" b="1" dirty="0"/>
          </a:p>
        </p:txBody>
      </p:sp>
    </p:spTree>
    <p:extLst>
      <p:ext uri="{BB962C8B-B14F-4D97-AF65-F5344CB8AC3E}">
        <p14:creationId xmlns="" xmlns:p14="http://schemas.microsoft.com/office/powerpoint/2010/main" val="4242057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a:blip r:embed="rId2" cstate="print"/>
          <a:srcRect/>
          <a:stretch>
            <a:fillRect/>
          </a:stretch>
        </p:blipFill>
        <p:spPr bwMode="auto">
          <a:xfrm>
            <a:off x="0" y="0"/>
            <a:ext cx="14135100" cy="8810625"/>
          </a:xfrm>
          <a:prstGeom prst="rect">
            <a:avLst/>
          </a:prstGeom>
          <a:noFill/>
          <a:ln w="9525">
            <a:noFill/>
            <a:miter lim="800000"/>
            <a:headEnd/>
            <a:tailEnd/>
          </a:ln>
        </p:spPr>
      </p:pic>
      <p:sp>
        <p:nvSpPr>
          <p:cNvPr id="4" name="テキスト ボックス 3"/>
          <p:cNvSpPr txBox="1"/>
          <p:nvPr/>
        </p:nvSpPr>
        <p:spPr>
          <a:xfrm>
            <a:off x="7007105" y="548680"/>
            <a:ext cx="2749471" cy="1015663"/>
          </a:xfrm>
          <a:prstGeom prst="rect">
            <a:avLst/>
          </a:prstGeom>
          <a:noFill/>
        </p:spPr>
        <p:txBody>
          <a:bodyPr wrap="none" rtlCol="0">
            <a:spAutoFit/>
          </a:bodyPr>
          <a:lstStyle/>
          <a:p>
            <a:r>
              <a:rPr kumimoji="1" lang="ja-JP" altLang="en-US" sz="2000" b="1" dirty="0" smtClean="0">
                <a:solidFill>
                  <a:schemeClr val="accent2"/>
                </a:solidFill>
              </a:rPr>
              <a:t>１９４１年５月</a:t>
            </a:r>
          </a:p>
          <a:p>
            <a:r>
              <a:rPr lang="ja-JP" altLang="en-US" sz="2000" b="1" dirty="0">
                <a:solidFill>
                  <a:schemeClr val="accent2"/>
                </a:solidFill>
              </a:rPr>
              <a:t>銀座</a:t>
            </a:r>
            <a:r>
              <a:rPr lang="ja-JP" altLang="en-US" sz="2000" b="1" dirty="0" smtClean="0">
                <a:solidFill>
                  <a:schemeClr val="accent2"/>
                </a:solidFill>
              </a:rPr>
              <a:t>通りで開催された</a:t>
            </a:r>
          </a:p>
          <a:p>
            <a:r>
              <a:rPr lang="ja-JP" altLang="en-US" sz="2000" b="1" dirty="0" smtClean="0">
                <a:solidFill>
                  <a:schemeClr val="accent2"/>
                </a:solidFill>
              </a:rPr>
              <a:t>全国防諜週間の看板</a:t>
            </a:r>
            <a:endParaRPr kumimoji="1" lang="ja-JP" altLang="en-US" sz="2000" b="1" dirty="0">
              <a:solidFill>
                <a:schemeClr val="accent2"/>
              </a:solidFill>
            </a:endParaRPr>
          </a:p>
        </p:txBody>
      </p:sp>
    </p:spTree>
    <p:extLst>
      <p:ext uri="{BB962C8B-B14F-4D97-AF65-F5344CB8AC3E}">
        <p14:creationId xmlns="" xmlns:p14="http://schemas.microsoft.com/office/powerpoint/2010/main" val="22635641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監視社会と民主主義</a:t>
            </a:r>
            <a:endParaRPr kumimoji="1" lang="ja-JP" altLang="en-US" b="1" dirty="0"/>
          </a:p>
        </p:txBody>
      </p:sp>
      <p:sp>
        <p:nvSpPr>
          <p:cNvPr id="3" name="コンテンツ プレースホルダー 2"/>
          <p:cNvSpPr>
            <a:spLocks noGrp="1"/>
          </p:cNvSpPr>
          <p:nvPr>
            <p:ph idx="1"/>
          </p:nvPr>
        </p:nvSpPr>
        <p:spPr>
          <a:xfrm>
            <a:off x="539552" y="2132856"/>
            <a:ext cx="8136904" cy="3820120"/>
          </a:xfrm>
        </p:spPr>
        <p:txBody>
          <a:bodyPr>
            <a:noAutofit/>
          </a:bodyPr>
          <a:lstStyle/>
          <a:p>
            <a:r>
              <a:rPr kumimoji="1" lang="ja-JP" altLang="en-US" sz="2400" b="1" dirty="0" smtClean="0">
                <a:solidFill>
                  <a:schemeClr val="tx1"/>
                </a:solidFill>
              </a:rPr>
              <a:t>政府は、憲法の改正を国会に提起しようとしている。</a:t>
            </a:r>
          </a:p>
          <a:p>
            <a:r>
              <a:rPr lang="ja-JP" altLang="en-US" sz="2400" b="1" dirty="0">
                <a:solidFill>
                  <a:schemeClr val="tx1"/>
                </a:solidFill>
              </a:rPr>
              <a:t>既</a:t>
            </a:r>
            <a:r>
              <a:rPr lang="ja-JP" altLang="en-US" sz="2400" b="1" dirty="0" smtClean="0">
                <a:solidFill>
                  <a:schemeClr val="tx1"/>
                </a:solidFill>
              </a:rPr>
              <a:t>に安全保障法制が制定され、国際紛争が武力紛争化する危険性が高まっている。</a:t>
            </a:r>
          </a:p>
          <a:p>
            <a:r>
              <a:rPr kumimoji="1" lang="ja-JP" altLang="en-US" sz="2400" b="1" dirty="0">
                <a:solidFill>
                  <a:schemeClr val="tx1"/>
                </a:solidFill>
              </a:rPr>
              <a:t>秘密保護法に</a:t>
            </a:r>
            <a:r>
              <a:rPr kumimoji="1" lang="ja-JP" altLang="en-US" sz="2400" b="1" dirty="0" smtClean="0">
                <a:solidFill>
                  <a:schemeClr val="tx1"/>
                </a:solidFill>
              </a:rPr>
              <a:t>よって、武力行使の根拠となる政府の情報が秘密とされ、メディア・市民による表現の自由が制約されている。</a:t>
            </a:r>
          </a:p>
          <a:p>
            <a:r>
              <a:rPr lang="ja-JP" altLang="en-US" sz="2400" b="1" dirty="0">
                <a:solidFill>
                  <a:schemeClr val="tx1"/>
                </a:solidFill>
              </a:rPr>
              <a:t>共謀罪</a:t>
            </a:r>
            <a:r>
              <a:rPr lang="ja-JP" altLang="en-US" sz="2400" b="1" dirty="0" smtClean="0">
                <a:solidFill>
                  <a:schemeClr val="tx1"/>
                </a:solidFill>
              </a:rPr>
              <a:t>や盗聴捜査の拡大は監視社会を生み出し、市民は萎縮し、自由に発言することができなくなる。</a:t>
            </a:r>
          </a:p>
          <a:p>
            <a:r>
              <a:rPr kumimoji="1" lang="ja-JP" altLang="en-US" sz="2400" b="1" dirty="0">
                <a:solidFill>
                  <a:schemeClr val="tx1"/>
                </a:solidFill>
              </a:rPr>
              <a:t>市民</a:t>
            </a:r>
            <a:r>
              <a:rPr kumimoji="1" lang="ja-JP" altLang="en-US" sz="2400" b="1" dirty="0" smtClean="0">
                <a:solidFill>
                  <a:schemeClr val="tx1"/>
                </a:solidFill>
              </a:rPr>
              <a:t>が、国の内実を知ることができず、監視を恐れて沈黙する社会では、民主主義は崩壊してしまう。</a:t>
            </a:r>
            <a:endParaRPr kumimoji="1" lang="ja-JP" altLang="en-US" sz="2400"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36</a:t>
            </a:fld>
            <a:endParaRPr kumimoji="1" lang="ja-JP" altLang="en-US"/>
          </a:p>
        </p:txBody>
      </p:sp>
    </p:spTree>
    <p:extLst>
      <p:ext uri="{BB962C8B-B14F-4D97-AF65-F5344CB8AC3E}">
        <p14:creationId xmlns="" xmlns:p14="http://schemas.microsoft.com/office/powerpoint/2010/main" val="3827116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６．新法案で共謀罪の危険性は払拭されたか？</a:t>
            </a:r>
            <a:endParaRPr kumimoji="1" lang="ja-JP" altLang="en-US" b="1" dirty="0"/>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37</a:t>
            </a:fld>
            <a:endParaRPr kumimoji="1" lang="ja-JP" altLang="en-US"/>
          </a:p>
        </p:txBody>
      </p:sp>
      <p:pic>
        <p:nvPicPr>
          <p:cNvPr id="5" name="図 4"/>
          <p:cNvPicPr>
            <a:picLocks noChangeAspect="1"/>
          </p:cNvPicPr>
          <p:nvPr/>
        </p:nvPicPr>
        <p:blipFill>
          <a:blip r:embed="rId2" cstate="print"/>
          <a:stretch>
            <a:fillRect/>
          </a:stretch>
        </p:blipFill>
        <p:spPr>
          <a:xfrm>
            <a:off x="4031853" y="1245136"/>
            <a:ext cx="5004644" cy="4032796"/>
          </a:xfrm>
          <a:prstGeom prst="rect">
            <a:avLst/>
          </a:prstGeom>
        </p:spPr>
      </p:pic>
      <p:sp>
        <p:nvSpPr>
          <p:cNvPr id="6" name="テキスト ボックス 5"/>
          <p:cNvSpPr txBox="1"/>
          <p:nvPr/>
        </p:nvSpPr>
        <p:spPr>
          <a:xfrm>
            <a:off x="5796136" y="5445224"/>
            <a:ext cx="2031325" cy="830997"/>
          </a:xfrm>
          <a:prstGeom prst="rect">
            <a:avLst/>
          </a:prstGeom>
          <a:noFill/>
        </p:spPr>
        <p:txBody>
          <a:bodyPr wrap="none" rtlCol="0">
            <a:spAutoFit/>
          </a:bodyPr>
          <a:lstStyle/>
          <a:p>
            <a:r>
              <a:rPr kumimoji="1" lang="en-US" altLang="ja-JP" sz="2400" b="1" dirty="0" smtClean="0"/>
              <a:t>2016/8/26</a:t>
            </a:r>
          </a:p>
          <a:p>
            <a:r>
              <a:rPr kumimoji="1" lang="ja-JP" altLang="en-US" sz="2400" b="1" dirty="0" smtClean="0"/>
              <a:t>朝日新聞報道</a:t>
            </a:r>
            <a:endParaRPr kumimoji="1" lang="ja-JP" altLang="en-US" sz="2400" b="1" dirty="0"/>
          </a:p>
        </p:txBody>
      </p:sp>
    </p:spTree>
    <p:extLst>
      <p:ext uri="{BB962C8B-B14F-4D97-AF65-F5344CB8AC3E}">
        <p14:creationId xmlns="" xmlns:p14="http://schemas.microsoft.com/office/powerpoint/2010/main" val="405499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5970" y="959364"/>
            <a:ext cx="6343672" cy="645332"/>
          </a:xfrm>
        </p:spPr>
        <p:txBody>
          <a:bodyPr/>
          <a:lstStyle/>
          <a:p>
            <a:r>
              <a:rPr lang="ja-JP" altLang="ja-JP" b="1" dirty="0"/>
              <a:t>組織犯罪集団の関与</a:t>
            </a:r>
            <a:r>
              <a:rPr lang="ja-JP" altLang="ja-JP" b="1" dirty="0" smtClean="0"/>
              <a:t>？</a:t>
            </a:r>
            <a:endParaRPr kumimoji="1" lang="ja-JP" altLang="en-US" b="1" dirty="0"/>
          </a:p>
        </p:txBody>
      </p:sp>
      <p:sp>
        <p:nvSpPr>
          <p:cNvPr id="3" name="コンテンツ プレースホルダー 2"/>
          <p:cNvSpPr>
            <a:spLocks noGrp="1"/>
          </p:cNvSpPr>
          <p:nvPr>
            <p:ph idx="1"/>
          </p:nvPr>
        </p:nvSpPr>
        <p:spPr>
          <a:xfrm>
            <a:off x="864382" y="2489200"/>
            <a:ext cx="7524042" cy="4108152"/>
          </a:xfrm>
        </p:spPr>
        <p:txBody>
          <a:bodyPr>
            <a:normAutofit/>
          </a:bodyPr>
          <a:lstStyle/>
          <a:p>
            <a:r>
              <a:rPr lang="ja-JP" altLang="ja-JP" b="1" dirty="0" smtClean="0">
                <a:solidFill>
                  <a:schemeClr val="tx1"/>
                </a:solidFill>
              </a:rPr>
              <a:t>それ</a:t>
            </a:r>
            <a:r>
              <a:rPr lang="ja-JP" altLang="ja-JP" b="1" dirty="0">
                <a:solidFill>
                  <a:schemeClr val="tx1"/>
                </a:solidFill>
              </a:rPr>
              <a:t>では、政府の提案するとされる新法案の内容を検討してみよう。</a:t>
            </a:r>
          </a:p>
          <a:p>
            <a:r>
              <a:rPr lang="ja-JP" altLang="ja-JP" b="1" dirty="0">
                <a:solidFill>
                  <a:schemeClr val="tx1"/>
                </a:solidFill>
              </a:rPr>
              <a:t>旧法案では、適用対象が単に「団体」とされていたが、新法案では、「組織的犯罪集団」とされ、その定義は、「目的が長期</a:t>
            </a:r>
            <a:r>
              <a:rPr lang="en-US" altLang="ja-JP" b="1" dirty="0">
                <a:solidFill>
                  <a:schemeClr val="tx1"/>
                </a:solidFill>
              </a:rPr>
              <a:t>4</a:t>
            </a:r>
            <a:r>
              <a:rPr lang="ja-JP" altLang="ja-JP" b="1" dirty="0">
                <a:solidFill>
                  <a:schemeClr val="tx1"/>
                </a:solidFill>
              </a:rPr>
              <a:t>年以上の懲役・禁錮の罪を実行することにある団体」とされる</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しかし</a:t>
            </a:r>
            <a:r>
              <a:rPr lang="ja-JP" altLang="ja-JP" b="1" dirty="0">
                <a:solidFill>
                  <a:schemeClr val="tx1"/>
                </a:solidFill>
              </a:rPr>
              <a:t>、その認定は捜査機関が個別に行うため、法律の解釈によっては処罰される対象が拡大する危険性が高い。例えば、いま高江ではヘリパットの建設に抵抗して、市民が座り込みを続けているが、これに対して警察は全国から機動隊を動員して警察権を濫用し、多数の市民を負傷させ、また不当逮捕している。原発の再稼働に抗議するような活動についても同様に組織的犯罪集団の活動と見なされ、摘発の対象とされる可能性がある。政府の修正によって、人権侵害の危険性が除かれたとは到底評価できない。</a:t>
            </a: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38</a:t>
            </a:fld>
            <a:endParaRPr kumimoji="1" lang="ja-JP" altLang="en-US"/>
          </a:p>
        </p:txBody>
      </p:sp>
    </p:spTree>
    <p:extLst>
      <p:ext uri="{BB962C8B-B14F-4D97-AF65-F5344CB8AC3E}">
        <p14:creationId xmlns="" xmlns:p14="http://schemas.microsoft.com/office/powerpoint/2010/main" val="2482008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準備行為を要件としても</a:t>
            </a:r>
            <a:r>
              <a:rPr lang="ja-JP" altLang="ja-JP" b="1" dirty="0" smtClean="0"/>
              <a:t>、</a:t>
            </a:r>
            <a:r>
              <a:rPr lang="ja-JP" altLang="en-US" b="1" dirty="0" smtClean="0"/>
              <a:t/>
            </a:r>
            <a:br>
              <a:rPr lang="ja-JP" altLang="en-US" b="1" dirty="0" smtClean="0"/>
            </a:br>
            <a:r>
              <a:rPr lang="ja-JP" altLang="en-US" b="1" dirty="0" smtClean="0"/>
              <a:t>処罰範囲の</a:t>
            </a:r>
            <a:r>
              <a:rPr lang="ja-JP" altLang="ja-JP" b="1" dirty="0" smtClean="0"/>
              <a:t>曖昧さ</a:t>
            </a:r>
            <a:r>
              <a:rPr lang="ja-JP" altLang="ja-JP" b="1" dirty="0"/>
              <a:t>は解消されない</a:t>
            </a:r>
            <a:r>
              <a:rPr lang="ja-JP" altLang="ja-JP" b="1" dirty="0" smtClean="0"/>
              <a:t>。</a:t>
            </a:r>
            <a:endParaRPr kumimoji="1" lang="ja-JP" altLang="en-US" b="1" dirty="0"/>
          </a:p>
        </p:txBody>
      </p:sp>
      <p:sp>
        <p:nvSpPr>
          <p:cNvPr id="3" name="コンテンツ プレースホルダー 2"/>
          <p:cNvSpPr>
            <a:spLocks noGrp="1"/>
          </p:cNvSpPr>
          <p:nvPr>
            <p:ph idx="1"/>
          </p:nvPr>
        </p:nvSpPr>
        <p:spPr>
          <a:xfrm>
            <a:off x="864382" y="2489200"/>
            <a:ext cx="7740066" cy="4108152"/>
          </a:xfrm>
        </p:spPr>
        <p:txBody>
          <a:bodyPr>
            <a:normAutofit fontScale="92500" lnSpcReduction="10000"/>
          </a:bodyPr>
          <a:lstStyle/>
          <a:p>
            <a:r>
              <a:rPr lang="ja-JP" altLang="ja-JP" b="1" dirty="0" smtClean="0">
                <a:solidFill>
                  <a:schemeClr val="tx1"/>
                </a:solidFill>
              </a:rPr>
              <a:t>条約</a:t>
            </a:r>
            <a:r>
              <a:rPr lang="ja-JP" altLang="ja-JP" b="1" dirty="0">
                <a:solidFill>
                  <a:schemeClr val="tx1"/>
                </a:solidFill>
              </a:rPr>
              <a:t>では、共謀罪の成立のために「合意の内容を推進するための行為（学術的には「顕示行為又はオーバート・アクト」と</a:t>
            </a:r>
            <a:r>
              <a:rPr lang="ja-JP" altLang="ja-JP" b="1" dirty="0" smtClean="0">
                <a:solidFill>
                  <a:schemeClr val="tx1"/>
                </a:solidFill>
              </a:rPr>
              <a:t>呼ばれ</a:t>
            </a:r>
            <a:r>
              <a:rPr lang="ja-JP" altLang="en-US" b="1" dirty="0" smtClean="0">
                <a:solidFill>
                  <a:schemeClr val="tx1"/>
                </a:solidFill>
              </a:rPr>
              <a:t>る</a:t>
            </a:r>
            <a:r>
              <a:rPr lang="ja-JP" altLang="ja-JP" b="1" dirty="0" smtClean="0">
                <a:solidFill>
                  <a:schemeClr val="tx1"/>
                </a:solidFill>
              </a:rPr>
              <a:t>。</a:t>
            </a:r>
            <a:r>
              <a:rPr lang="ja-JP" altLang="ja-JP" b="1" dirty="0">
                <a:solidFill>
                  <a:schemeClr val="tx1"/>
                </a:solidFill>
              </a:rPr>
              <a:t>）」を要件とすることが認められている。</a:t>
            </a:r>
          </a:p>
          <a:p>
            <a:r>
              <a:rPr lang="ja-JP" altLang="ja-JP" b="1" dirty="0">
                <a:solidFill>
                  <a:schemeClr val="tx1"/>
                </a:solidFill>
              </a:rPr>
              <a:t>　条約の５条１項（ａ）（ｉ）も「国内法により、必要とされるときは、そのような合意であって、その参加者の一人による当該合意を促進する行為を伴いまたは組織的な犯罪集団が関与するもの」という要件を付け加えることを認めていた。</a:t>
            </a:r>
          </a:p>
          <a:p>
            <a:r>
              <a:rPr lang="ja-JP" altLang="ja-JP" b="1" dirty="0" smtClean="0">
                <a:solidFill>
                  <a:schemeClr val="tx1"/>
                </a:solidFill>
              </a:rPr>
              <a:t>与党</a:t>
            </a:r>
            <a:r>
              <a:rPr lang="ja-JP" altLang="ja-JP" b="1" dirty="0">
                <a:solidFill>
                  <a:schemeClr val="tx1"/>
                </a:solidFill>
              </a:rPr>
              <a:t>修正案では、「犯罪の実行に必要な準備行為その他の行為」とされていたが、「新法案」では、「その計画をした者のいずれかによりその計画にかかる犯罪の実行のための資金又は物品の取得その他の当該犯罪の実行の準備行為が行われたとき」という形で、限定された。しかし、預金を下ろしたり、メールを送っても準備と言われかねない。十分に限定されたと見ることはできない。</a:t>
            </a:r>
          </a:p>
          <a:p>
            <a:r>
              <a:rPr lang="ja-JP" altLang="ja-JP" b="1" dirty="0">
                <a:solidFill>
                  <a:schemeClr val="tx1"/>
                </a:solidFill>
              </a:rPr>
              <a:t>民主党修正案では、我が国の刑事法制においては「予備行為」又は「準備行為」が顕示行為に当たるとして、犯罪の成立要件としていた。</a:t>
            </a: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39</a:t>
            </a:fld>
            <a:endParaRPr kumimoji="1" lang="ja-JP" altLang="en-US"/>
          </a:p>
        </p:txBody>
      </p:sp>
    </p:spTree>
    <p:extLst>
      <p:ext uri="{BB962C8B-B14F-4D97-AF65-F5344CB8AC3E}">
        <p14:creationId xmlns="" xmlns:p14="http://schemas.microsoft.com/office/powerpoint/2010/main" val="2069988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条約制定と法案の提出</a:t>
            </a:r>
            <a:endParaRPr kumimoji="1" lang="ja-JP" altLang="en-US" b="1" dirty="0"/>
          </a:p>
        </p:txBody>
      </p:sp>
      <p:sp>
        <p:nvSpPr>
          <p:cNvPr id="3" name="コンテンツ プレースホルダー 2"/>
          <p:cNvSpPr>
            <a:spLocks noGrp="1"/>
          </p:cNvSpPr>
          <p:nvPr>
            <p:ph idx="1"/>
          </p:nvPr>
        </p:nvSpPr>
        <p:spPr>
          <a:xfrm>
            <a:off x="899592" y="2204864"/>
            <a:ext cx="7884082" cy="4540200"/>
          </a:xfrm>
        </p:spPr>
        <p:txBody>
          <a:bodyPr>
            <a:normAutofit fontScale="85000" lnSpcReduction="20000"/>
          </a:bodyPr>
          <a:lstStyle/>
          <a:p>
            <a:r>
              <a:rPr lang="ja-JP" altLang="ja-JP" b="1" dirty="0" smtClean="0">
                <a:solidFill>
                  <a:schemeClr val="tx1"/>
                </a:solidFill>
              </a:rPr>
              <a:t>１９９８年</a:t>
            </a:r>
            <a:r>
              <a:rPr lang="ja-JP" altLang="ja-JP" b="1" dirty="0">
                <a:solidFill>
                  <a:schemeClr val="tx1"/>
                </a:solidFill>
              </a:rPr>
              <a:t>　国連総会は１２月９日，犯罪防止刑事司法委員会と社会経済理事会の勧告を受けて，国際的な組織犯罪防止のための包括的な条約を起草するための開放型の政府間特別委員会の設立を決定した。</a:t>
            </a:r>
          </a:p>
          <a:p>
            <a:r>
              <a:rPr lang="ja-JP" altLang="ja-JP" b="1" dirty="0">
                <a:solidFill>
                  <a:schemeClr val="tx1"/>
                </a:solidFill>
              </a:rPr>
              <a:t>１９９９年　国連総会のもとに置かれた「越境組織犯罪防止条約起草のためのアド・ホック委員会」において，１月から起草作業</a:t>
            </a:r>
            <a:r>
              <a:rPr lang="ja-JP" altLang="ja-JP" b="1" dirty="0" smtClean="0">
                <a:solidFill>
                  <a:schemeClr val="tx1"/>
                </a:solidFill>
              </a:rPr>
              <a:t>が</a:t>
            </a:r>
            <a:r>
              <a:rPr lang="ja-JP" altLang="en-US" b="1" dirty="0" smtClean="0">
                <a:solidFill>
                  <a:schemeClr val="tx1"/>
                </a:solidFill>
              </a:rPr>
              <a:t>開始された</a:t>
            </a:r>
            <a:r>
              <a:rPr lang="ja-JP" altLang="ja-JP" b="1" dirty="0" smtClean="0">
                <a:solidFill>
                  <a:schemeClr val="tx1"/>
                </a:solidFill>
              </a:rPr>
              <a:t>。</a:t>
            </a:r>
            <a:r>
              <a:rPr lang="ja-JP" altLang="en-US" b="1" dirty="0" smtClean="0">
                <a:solidFill>
                  <a:schemeClr val="tx1"/>
                </a:solidFill>
              </a:rPr>
              <a:t>日弁連はこの委員会をウォッチし続けた。</a:t>
            </a:r>
            <a:endParaRPr lang="ja-JP" altLang="ja-JP" b="1" dirty="0">
              <a:solidFill>
                <a:schemeClr val="tx1"/>
              </a:solidFill>
            </a:endParaRPr>
          </a:p>
          <a:p>
            <a:r>
              <a:rPr lang="ja-JP" altLang="ja-JP" b="1" dirty="0">
                <a:solidFill>
                  <a:schemeClr val="tx1"/>
                </a:solidFill>
              </a:rPr>
              <a:t>２０００年　委員会は１１回の審議の後に条約案をまとめ，「国際的な組織犯罪の防止に関する国際連合条約」（越境組織犯罪防止条約）は１１月に国連総会で採択された。日本政府は１２月にパレルモで開催された署名式で，これに署名した。</a:t>
            </a:r>
          </a:p>
          <a:p>
            <a:r>
              <a:rPr lang="ja-JP" altLang="ja-JP" b="1" dirty="0">
                <a:solidFill>
                  <a:schemeClr val="tx1"/>
                </a:solidFill>
              </a:rPr>
              <a:t>２００２年　法務大臣が共謀罪規定の新設を含む法案を法制審議会に諮問した。</a:t>
            </a:r>
          </a:p>
          <a:p>
            <a:r>
              <a:rPr lang="ja-JP" altLang="ja-JP" b="1" dirty="0">
                <a:solidFill>
                  <a:schemeClr val="tx1"/>
                </a:solidFill>
              </a:rPr>
              <a:t>２００３年　政府は第１５６回通常国会に共謀罪法案を提案するも，第１５７回臨時国会において廃案となった。国連越境組織犯罪防止条約は第１５６回通常国会に提出され，民主党と共産党も批准承認には賛成</a:t>
            </a:r>
            <a:r>
              <a:rPr lang="ja-JP" altLang="ja-JP" b="1" dirty="0" smtClean="0">
                <a:solidFill>
                  <a:schemeClr val="tx1"/>
                </a:solidFill>
              </a:rPr>
              <a:t>した</a:t>
            </a:r>
            <a:r>
              <a:rPr lang="ja-JP" altLang="en-US" b="1" dirty="0" smtClean="0">
                <a:solidFill>
                  <a:schemeClr val="tx1"/>
                </a:solidFill>
              </a:rPr>
              <a:t>（政府は未批准）</a:t>
            </a:r>
            <a:r>
              <a:rPr lang="ja-JP" altLang="ja-JP" b="1" dirty="0" smtClean="0">
                <a:solidFill>
                  <a:schemeClr val="tx1"/>
                </a:solidFill>
              </a:rPr>
              <a:t>。</a:t>
            </a:r>
            <a:endParaRPr lang="ja-JP" altLang="ja-JP" b="1" dirty="0">
              <a:solidFill>
                <a:schemeClr val="tx1"/>
              </a:solidFill>
            </a:endParaRPr>
          </a:p>
          <a:p>
            <a:r>
              <a:rPr lang="ja-JP" altLang="ja-JP" b="1" dirty="0">
                <a:solidFill>
                  <a:schemeClr val="tx1"/>
                </a:solidFill>
              </a:rPr>
              <a:t>２００４年　サイバー犯罪に関する条約の国内法化案と合体した形で第１５９回通常国会に再提出された。</a:t>
            </a:r>
          </a:p>
          <a:p>
            <a:r>
              <a:rPr lang="ja-JP" altLang="ja-JP" b="1" dirty="0">
                <a:solidFill>
                  <a:schemeClr val="tx1"/>
                </a:solidFill>
              </a:rPr>
              <a:t>２００５年　第１６２回通常国会において国会審議が開始されるも同年８月の衆議院解散によって廃案となった</a:t>
            </a:r>
            <a:r>
              <a:rPr lang="ja-JP" altLang="ja-JP" b="1" dirty="0" smtClean="0">
                <a:solidFill>
                  <a:schemeClr val="tx1"/>
                </a:solidFill>
              </a:rPr>
              <a:t>。</a:t>
            </a:r>
            <a:endParaRPr lang="ja-JP" altLang="ja-JP" b="1" dirty="0">
              <a:solidFill>
                <a:schemeClr val="tx1"/>
              </a:solidFill>
            </a:endParaRPr>
          </a:p>
          <a:p>
            <a:r>
              <a:rPr lang="ja-JP" altLang="ja-JP" b="1" dirty="0">
                <a:solidFill>
                  <a:schemeClr val="tx1"/>
                </a:solidFill>
              </a:rPr>
              <a:t>２００５年　衆議院議員総選挙において与党が大勝</a:t>
            </a:r>
            <a:r>
              <a:rPr lang="ja-JP" altLang="ja-JP" b="1" dirty="0" smtClean="0">
                <a:solidFill>
                  <a:schemeClr val="tx1"/>
                </a:solidFill>
              </a:rPr>
              <a:t>した</a:t>
            </a:r>
            <a:r>
              <a:rPr lang="ja-JP" altLang="en-US" b="1" dirty="0" smtClean="0">
                <a:solidFill>
                  <a:schemeClr val="tx1"/>
                </a:solidFill>
              </a:rPr>
              <a:t>あとの</a:t>
            </a:r>
            <a:r>
              <a:rPr lang="ja-JP" altLang="ja-JP" b="1" dirty="0" smtClean="0">
                <a:solidFill>
                  <a:schemeClr val="tx1"/>
                </a:solidFill>
              </a:rPr>
              <a:t>第１６３回</a:t>
            </a:r>
            <a:r>
              <a:rPr lang="ja-JP" altLang="ja-JP" b="1" dirty="0">
                <a:solidFill>
                  <a:schemeClr val="tx1"/>
                </a:solidFill>
              </a:rPr>
              <a:t>特別国会に改めて提出されて，本格的に審議入りし，問題点が浮き彫りとなった。</a:t>
            </a:r>
          </a:p>
          <a:p>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4</a:t>
            </a:fld>
            <a:endParaRPr kumimoji="1" lang="ja-JP" altLang="en-US"/>
          </a:p>
        </p:txBody>
      </p:sp>
    </p:spTree>
    <p:extLst>
      <p:ext uri="{BB962C8B-B14F-4D97-AF65-F5344CB8AC3E}">
        <p14:creationId xmlns="" xmlns:p14="http://schemas.microsoft.com/office/powerpoint/2010/main" val="4190329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旧政府案が異常過ぎただけ</a:t>
            </a:r>
            <a:endParaRPr kumimoji="1" lang="ja-JP" altLang="en-US" b="1" dirty="0"/>
          </a:p>
        </p:txBody>
      </p:sp>
      <p:sp>
        <p:nvSpPr>
          <p:cNvPr id="3" name="コンテンツ プレースホルダー 2"/>
          <p:cNvSpPr>
            <a:spLocks noGrp="1"/>
          </p:cNvSpPr>
          <p:nvPr>
            <p:ph idx="1"/>
          </p:nvPr>
        </p:nvSpPr>
        <p:spPr>
          <a:xfrm>
            <a:off x="864382" y="2204864"/>
            <a:ext cx="7740066" cy="4176464"/>
          </a:xfrm>
        </p:spPr>
        <p:txBody>
          <a:bodyPr>
            <a:normAutofit/>
          </a:bodyPr>
          <a:lstStyle/>
          <a:p>
            <a:pPr fontAlgn="base" hangingPunct="0"/>
            <a:r>
              <a:rPr lang="ja-JP" altLang="ja-JP" sz="2000" b="1" dirty="0">
                <a:solidFill>
                  <a:schemeClr val="tx1"/>
                </a:solidFill>
              </a:rPr>
              <a:t>多くの国々では共謀罪が存在していても、犯罪の合意だけで犯罪成立としている例は少なく、何らかの「顕示行為」が必要としている例が多い。合意成立後の打ち合わせや、電話での連絡、犯行手段や逃走手段の準備などの行為が必要とされているのである。アメリカ模範刑法典（５．０３条５項）も、「合意の目的を達するための顕示行為が自己または他の合意者によって行われたことの立法と立証」が必要としている。</a:t>
            </a:r>
          </a:p>
          <a:p>
            <a:pPr fontAlgn="base" hangingPunct="0"/>
            <a:r>
              <a:rPr lang="ja-JP" altLang="ja-JP" sz="2000" b="1" dirty="0">
                <a:solidFill>
                  <a:schemeClr val="tx1"/>
                </a:solidFill>
              </a:rPr>
              <a:t>合意の成立だけで犯罪の成立を認めた当初の政府案は、あまりにも犯罪構成要件が広汎かつ不明確であって、刑法の人権保障機能を破壊しかねず、条約に「悪のり」したものであっただけで、新法案による修正は当然のことをしただけであるといわざるをえない。</a:t>
            </a: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40</a:t>
            </a:fld>
            <a:endParaRPr kumimoji="1" lang="ja-JP" altLang="en-US"/>
          </a:p>
        </p:txBody>
      </p:sp>
    </p:spTree>
    <p:extLst>
      <p:ext uri="{BB962C8B-B14F-4D97-AF65-F5344CB8AC3E}">
        <p14:creationId xmlns="" xmlns:p14="http://schemas.microsoft.com/office/powerpoint/2010/main" val="15500670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927098"/>
            <a:ext cx="7344816" cy="709865"/>
          </a:xfrm>
        </p:spPr>
        <p:txBody>
          <a:bodyPr/>
          <a:lstStyle/>
          <a:p>
            <a:r>
              <a:rPr lang="ja-JP" altLang="ja-JP" b="1" dirty="0"/>
              <a:t>共謀罪の犯罪成立要件として「越境性（国際性）」が要件とされて</a:t>
            </a:r>
            <a:r>
              <a:rPr lang="ja-JP" altLang="ja-JP" b="1" dirty="0" smtClean="0"/>
              <a:t>いない</a:t>
            </a:r>
            <a:endParaRPr kumimoji="1" lang="ja-JP" altLang="en-US" b="1" dirty="0"/>
          </a:p>
        </p:txBody>
      </p:sp>
      <p:sp>
        <p:nvSpPr>
          <p:cNvPr id="3" name="コンテンツ プレースホルダー 2"/>
          <p:cNvSpPr>
            <a:spLocks noGrp="1"/>
          </p:cNvSpPr>
          <p:nvPr>
            <p:ph idx="1"/>
          </p:nvPr>
        </p:nvSpPr>
        <p:spPr>
          <a:xfrm>
            <a:off x="395536" y="2489200"/>
            <a:ext cx="8424936" cy="3530600"/>
          </a:xfrm>
        </p:spPr>
        <p:txBody>
          <a:bodyPr>
            <a:normAutofit fontScale="92500" lnSpcReduction="10000"/>
          </a:bodyPr>
          <a:lstStyle/>
          <a:p>
            <a:r>
              <a:rPr lang="ja-JP" altLang="ja-JP" b="1" dirty="0" smtClean="0">
                <a:solidFill>
                  <a:schemeClr val="tx1"/>
                </a:solidFill>
              </a:rPr>
              <a:t>越境</a:t>
            </a:r>
            <a:r>
              <a:rPr lang="ja-JP" altLang="ja-JP" b="1" dirty="0">
                <a:solidFill>
                  <a:schemeClr val="tx1"/>
                </a:solidFill>
              </a:rPr>
              <a:t>組織犯罪条約は、もともと「国をまたぐ犯罪（越境性のある、又は国際的な犯罪）」を対象とするものである。越境性については３条に、組織犯罪集団に関しては２条に定義がある</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条約</a:t>
            </a:r>
            <a:r>
              <a:rPr lang="ja-JP" altLang="en-US" b="1" dirty="0" smtClean="0">
                <a:solidFill>
                  <a:schemeClr val="tx1"/>
                </a:solidFill>
              </a:rPr>
              <a:t>は</a:t>
            </a:r>
            <a:r>
              <a:rPr lang="ja-JP" altLang="ja-JP" b="1" dirty="0" smtClean="0">
                <a:solidFill>
                  <a:schemeClr val="tx1"/>
                </a:solidFill>
              </a:rPr>
              <a:t>、</a:t>
            </a:r>
            <a:r>
              <a:rPr lang="ja-JP" altLang="en-US" b="1" dirty="0" smtClean="0">
                <a:solidFill>
                  <a:schemeClr val="tx1"/>
                </a:solidFill>
              </a:rPr>
              <a:t>その</a:t>
            </a:r>
            <a:r>
              <a:rPr lang="ja-JP" altLang="ja-JP" b="1" dirty="0" smtClean="0">
                <a:solidFill>
                  <a:schemeClr val="tx1"/>
                </a:solidFill>
              </a:rPr>
              <a:t>適用</a:t>
            </a:r>
            <a:r>
              <a:rPr lang="ja-JP" altLang="ja-JP" b="1" dirty="0">
                <a:solidFill>
                  <a:schemeClr val="tx1"/>
                </a:solidFill>
              </a:rPr>
              <a:t>範囲を「性質上越境的なものであり、かつ組織的な犯罪集団が関与するもの」として、原則として越境組織犯罪に限定して</a:t>
            </a:r>
            <a:r>
              <a:rPr lang="ja-JP" altLang="ja-JP" b="1" dirty="0" smtClean="0">
                <a:solidFill>
                  <a:schemeClr val="tx1"/>
                </a:solidFill>
              </a:rPr>
              <a:t>いる</a:t>
            </a:r>
            <a:r>
              <a:rPr lang="ja-JP" altLang="en-US" b="1" dirty="0" smtClean="0">
                <a:solidFill>
                  <a:schemeClr val="tx1"/>
                </a:solidFill>
              </a:rPr>
              <a:t>。</a:t>
            </a:r>
            <a:endParaRPr lang="ja-JP" altLang="ja-JP" b="1" dirty="0">
              <a:solidFill>
                <a:schemeClr val="tx1"/>
              </a:solidFill>
            </a:endParaRPr>
          </a:p>
          <a:p>
            <a:r>
              <a:rPr lang="ja-JP" altLang="ja-JP" b="1" dirty="0">
                <a:solidFill>
                  <a:schemeClr val="tx1"/>
                </a:solidFill>
              </a:rPr>
              <a:t>しかし、政府は、「条約第３４条の２で国際性の要件を付することを認めていない」と主張して、法案では「越境性（国際性）」」の要件を外して提案している。しかし、条約の本来の目的を考えれば「越境性（国際性）」を付しても良いと考えられる。どうしても、条約の解釈と異なるとしたら、「条約の留保」等を行うことも選択肢となる。</a:t>
            </a:r>
          </a:p>
          <a:p>
            <a:r>
              <a:rPr lang="ja-JP" altLang="ja-JP" b="1" dirty="0" smtClean="0">
                <a:solidFill>
                  <a:schemeClr val="tx1"/>
                </a:solidFill>
              </a:rPr>
              <a:t>この</a:t>
            </a:r>
            <a:r>
              <a:rPr lang="ja-JP" altLang="ja-JP" b="1" dirty="0">
                <a:solidFill>
                  <a:schemeClr val="tx1"/>
                </a:solidFill>
              </a:rPr>
              <a:t>点は、民主党案に含まれており、自民党</a:t>
            </a:r>
            <a:r>
              <a:rPr lang="ja-JP" altLang="ja-JP" b="1" dirty="0" smtClean="0">
                <a:solidFill>
                  <a:schemeClr val="tx1"/>
                </a:solidFill>
              </a:rPr>
              <a:t>が</a:t>
            </a:r>
            <a:r>
              <a:rPr lang="ja-JP" altLang="en-US" b="1" dirty="0" smtClean="0">
                <a:solidFill>
                  <a:schemeClr val="tx1"/>
                </a:solidFill>
              </a:rPr>
              <a:t>２００６年６月に</a:t>
            </a:r>
            <a:r>
              <a:rPr lang="ja-JP" altLang="ja-JP" b="1" dirty="0" smtClean="0">
                <a:solidFill>
                  <a:schemeClr val="tx1"/>
                </a:solidFill>
              </a:rPr>
              <a:t>丸呑み</a:t>
            </a:r>
            <a:r>
              <a:rPr lang="ja-JP" altLang="ja-JP" b="1" dirty="0">
                <a:solidFill>
                  <a:schemeClr val="tx1"/>
                </a:solidFill>
              </a:rPr>
              <a:t>したものであるが、「新法案」では全く取り上げられていない</a:t>
            </a:r>
            <a:r>
              <a:rPr lang="ja-JP" altLang="ja-JP" b="1" dirty="0" smtClean="0">
                <a:solidFill>
                  <a:schemeClr val="tx1"/>
                </a:solidFill>
              </a:rPr>
              <a:t>。</a:t>
            </a:r>
            <a:endParaRPr lang="ja-JP" altLang="ja-JP"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41</a:t>
            </a:fld>
            <a:endParaRPr kumimoji="1" lang="ja-JP" altLang="en-US"/>
          </a:p>
        </p:txBody>
      </p:sp>
    </p:spTree>
    <p:extLst>
      <p:ext uri="{BB962C8B-B14F-4D97-AF65-F5344CB8AC3E}">
        <p14:creationId xmlns="" xmlns:p14="http://schemas.microsoft.com/office/powerpoint/2010/main" val="1105808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27098"/>
            <a:ext cx="7704856" cy="709865"/>
          </a:xfrm>
        </p:spPr>
        <p:txBody>
          <a:bodyPr/>
          <a:lstStyle/>
          <a:p>
            <a:r>
              <a:rPr kumimoji="1" lang="ja-JP" altLang="en-US" b="1" dirty="0" smtClean="0"/>
              <a:t>条約審議では犯罪の越境性は条約の適用範囲を画することが前提とされていた</a:t>
            </a:r>
            <a:endParaRPr kumimoji="1" lang="ja-JP" altLang="en-US" b="1" dirty="0"/>
          </a:p>
        </p:txBody>
      </p:sp>
      <p:sp>
        <p:nvSpPr>
          <p:cNvPr id="3" name="コンテンツ プレースホルダー 2"/>
          <p:cNvSpPr>
            <a:spLocks noGrp="1"/>
          </p:cNvSpPr>
          <p:nvPr>
            <p:ph idx="1"/>
          </p:nvPr>
        </p:nvSpPr>
        <p:spPr>
          <a:xfrm>
            <a:off x="611560" y="2268331"/>
            <a:ext cx="8064896" cy="4473037"/>
          </a:xfrm>
        </p:spPr>
        <p:txBody>
          <a:bodyPr>
            <a:normAutofit/>
          </a:bodyPr>
          <a:lstStyle/>
          <a:p>
            <a:pPr fontAlgn="base" hangingPunct="0"/>
            <a:r>
              <a:rPr lang="ja-JP" altLang="ja-JP" b="1" dirty="0">
                <a:solidFill>
                  <a:schemeClr val="tx1"/>
                </a:solidFill>
              </a:rPr>
              <a:t>条約３４条２項は、条約審議の際の最大の難関であった、条約の適用範囲に関する議論の中で提案されたものである。３４条はもともと２３条</a:t>
            </a:r>
            <a:r>
              <a:rPr lang="en-US" altLang="ja-JP" b="1" dirty="0" err="1">
                <a:solidFill>
                  <a:schemeClr val="tx1"/>
                </a:solidFill>
              </a:rPr>
              <a:t>ter</a:t>
            </a:r>
            <a:r>
              <a:rPr lang="ja-JP" altLang="ja-JP" b="1" dirty="0">
                <a:solidFill>
                  <a:schemeClr val="tx1"/>
                </a:solidFill>
              </a:rPr>
              <a:t>（２３条の３）として審議されていた。９回までの審議に提案されていた、１項は現在の１項と同様、「各国の国内法制度の基本原則と従って」対策をとるというもの、２項は最終的な３項と同様、条約よりもいっそう厳格又は厳重な措置をとることができる。」というもので、現在の２項に相当する規定はなかった。</a:t>
            </a:r>
          </a:p>
          <a:p>
            <a:pPr fontAlgn="base" hangingPunct="0"/>
            <a:r>
              <a:rPr lang="ja-JP" altLang="ja-JP" b="1" dirty="0">
                <a:solidFill>
                  <a:schemeClr val="tx1"/>
                </a:solidFill>
              </a:rPr>
              <a:t>条約審議では、この条約の対処する犯罪が｢国際組織犯罪｣であることを根拠にして､各種処罰規定の整備､逃亡犯罪人引渡し､法律上の相互援助､コントロｰルド･デリバリｰ等の捜査協力､技術援助等様々な手段の適用は､すべからく｢国際性｣と｢組織性｣とを明確に兼ね備えたものに限定すべきとの考え方が強く､</a:t>
            </a:r>
            <a:r>
              <a:rPr lang="en-US" altLang="ja-JP" b="1" dirty="0">
                <a:solidFill>
                  <a:schemeClr val="tx1"/>
                </a:solidFill>
              </a:rPr>
              <a:t>G77</a:t>
            </a:r>
            <a:r>
              <a:rPr lang="ja-JP" altLang="ja-JP" b="1" dirty="0">
                <a:solidFill>
                  <a:schemeClr val="tx1"/>
                </a:solidFill>
              </a:rPr>
              <a:t>諸国の支持を集めた</a:t>
            </a:r>
            <a:r>
              <a:rPr lang="ja-JP" altLang="ja-JP" b="1" dirty="0" smtClean="0">
                <a:solidFill>
                  <a:schemeClr val="tx1"/>
                </a:solidFill>
              </a:rPr>
              <a:t>｡</a:t>
            </a:r>
            <a:endParaRPr lang="ja-JP" altLang="en-US" b="1" dirty="0" smtClean="0">
              <a:solidFill>
                <a:schemeClr val="tx1"/>
              </a:solidFill>
            </a:endParaRPr>
          </a:p>
          <a:p>
            <a:pPr fontAlgn="base" hangingPunct="0"/>
            <a:r>
              <a:rPr lang="ja-JP" altLang="ja-JP" b="1" dirty="0">
                <a:solidFill>
                  <a:schemeClr val="tx1"/>
                </a:solidFill>
              </a:rPr>
              <a:t>そしてもう一方は､条約の実際の適用場面を考えると､そうした厳格な限定的アプロｰチは望ましくなく､何らかの限定が必要になる場合であっても･もっと緩やかなものにしておくべきであるとする立場であった｡</a:t>
            </a:r>
          </a:p>
          <a:p>
            <a:pPr fontAlgn="base" hangingPunct="0"/>
            <a:endParaRPr lang="ja-JP" altLang="ja-JP" b="1" dirty="0">
              <a:solidFill>
                <a:schemeClr val="tx1"/>
              </a:solidFill>
            </a:endParaRP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42</a:t>
            </a:fld>
            <a:endParaRPr kumimoji="1" lang="ja-JP" altLang="en-US"/>
          </a:p>
        </p:txBody>
      </p:sp>
    </p:spTree>
    <p:extLst>
      <p:ext uri="{BB962C8B-B14F-4D97-AF65-F5344CB8AC3E}">
        <p14:creationId xmlns="" xmlns:p14="http://schemas.microsoft.com/office/powerpoint/2010/main" val="11654497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条約も越境性を要件とすることを認めている</a:t>
            </a:r>
            <a:endParaRPr kumimoji="1" lang="ja-JP" altLang="en-US" b="1" dirty="0"/>
          </a:p>
        </p:txBody>
      </p:sp>
      <p:sp>
        <p:nvSpPr>
          <p:cNvPr id="3" name="コンテンツ プレースホルダー 2"/>
          <p:cNvSpPr>
            <a:spLocks noGrp="1"/>
          </p:cNvSpPr>
          <p:nvPr>
            <p:ph idx="1"/>
          </p:nvPr>
        </p:nvSpPr>
        <p:spPr>
          <a:xfrm>
            <a:off x="395536" y="2276872"/>
            <a:ext cx="8280920" cy="4032448"/>
          </a:xfrm>
        </p:spPr>
        <p:txBody>
          <a:bodyPr>
            <a:noAutofit/>
          </a:bodyPr>
          <a:lstStyle/>
          <a:p>
            <a:pPr fontAlgn="base" hangingPunct="0"/>
            <a:r>
              <a:rPr lang="ja-JP" altLang="ja-JP" b="1" dirty="0" smtClean="0">
                <a:solidFill>
                  <a:schemeClr val="tx1"/>
                </a:solidFill>
              </a:rPr>
              <a:t>双方</a:t>
            </a:r>
            <a:r>
              <a:rPr lang="ja-JP" altLang="ja-JP" b="1" dirty="0">
                <a:solidFill>
                  <a:schemeClr val="tx1"/>
                </a:solidFill>
              </a:rPr>
              <a:t>の立場の対立は､第三読会終了時になっても埋まることはなく､第</a:t>
            </a:r>
            <a:r>
              <a:rPr lang="en-US" altLang="ja-JP" b="1" dirty="0">
                <a:solidFill>
                  <a:schemeClr val="tx1"/>
                </a:solidFill>
              </a:rPr>
              <a:t>10</a:t>
            </a:r>
            <a:r>
              <a:rPr lang="ja-JP" altLang="ja-JP" b="1" dirty="0">
                <a:solidFill>
                  <a:schemeClr val="tx1"/>
                </a:solidFill>
              </a:rPr>
              <a:t>回会合になって､ようやく成案を得た｡基本的な枠組みとしては､｢国際性｣､｢組織性｣を掲げつつも･各種犯罪化･犯罪人引渡し､法律上の相互援助といった実務的に重要な分野で｢柔軟かつ広範アプロｰチ｣に基づく特則が採用されるという形の決着となったとされる。</a:t>
            </a:r>
          </a:p>
          <a:p>
            <a:r>
              <a:rPr lang="ja-JP" altLang="ja-JP" b="1" dirty="0" smtClean="0">
                <a:solidFill>
                  <a:schemeClr val="tx1"/>
                </a:solidFill>
              </a:rPr>
              <a:t>条約</a:t>
            </a:r>
            <a:r>
              <a:rPr lang="ja-JP" altLang="ja-JP" b="1" dirty="0">
                <a:solidFill>
                  <a:schemeClr val="tx1"/>
                </a:solidFill>
              </a:rPr>
              <a:t>３４条２項</a:t>
            </a:r>
            <a:r>
              <a:rPr lang="ja-JP" altLang="ja-JP" b="1" dirty="0" smtClean="0">
                <a:solidFill>
                  <a:schemeClr val="tx1"/>
                </a:solidFill>
              </a:rPr>
              <a:t>の</a:t>
            </a:r>
            <a:r>
              <a:rPr lang="ja-JP" altLang="ja-JP" b="1" dirty="0">
                <a:solidFill>
                  <a:schemeClr val="tx1"/>
                </a:solidFill>
              </a:rPr>
              <a:t>「公的記録のための解釈的注（</a:t>
            </a:r>
            <a:r>
              <a:rPr lang="en-US" altLang="ja-JP" b="1" dirty="0" err="1">
                <a:solidFill>
                  <a:schemeClr val="tx1"/>
                </a:solidFill>
              </a:rPr>
              <a:t>travaux</a:t>
            </a:r>
            <a:r>
              <a:rPr lang="en-US" altLang="ja-JP" b="1" dirty="0">
                <a:solidFill>
                  <a:schemeClr val="tx1"/>
                </a:solidFill>
              </a:rPr>
              <a:t> </a:t>
            </a:r>
            <a:r>
              <a:rPr lang="en-US" altLang="ja-JP" b="1" dirty="0" err="1">
                <a:solidFill>
                  <a:schemeClr val="tx1"/>
                </a:solidFill>
              </a:rPr>
              <a:t>prepatoires</a:t>
            </a:r>
            <a:r>
              <a:rPr lang="ja-JP" altLang="ja-JP" b="1" dirty="0">
                <a:solidFill>
                  <a:schemeClr val="tx1"/>
                </a:solidFill>
              </a:rPr>
              <a:t>）</a:t>
            </a:r>
            <a:r>
              <a:rPr lang="ja-JP" altLang="ja-JP" b="1" dirty="0" smtClean="0">
                <a:solidFill>
                  <a:schemeClr val="tx1"/>
                </a:solidFill>
              </a:rPr>
              <a:t>」は</a:t>
            </a:r>
            <a:r>
              <a:rPr lang="ja-JP" altLang="ja-JP" b="1" dirty="0">
                <a:solidFill>
                  <a:schemeClr val="tx1"/>
                </a:solidFill>
              </a:rPr>
              <a:t>「条約の適用範囲を変更したものではなく、越境性と組織犯罪の関与が国内法化の本質的な要素ではないことを明確化したものである」</a:t>
            </a:r>
            <a:r>
              <a:rPr lang="ja-JP" altLang="ja-JP" b="1" dirty="0" smtClean="0">
                <a:solidFill>
                  <a:schemeClr val="tx1"/>
                </a:solidFill>
              </a:rPr>
              <a:t>と</a:t>
            </a:r>
            <a:r>
              <a:rPr lang="ja-JP" altLang="en-US" b="1" dirty="0" smtClean="0">
                <a:solidFill>
                  <a:schemeClr val="tx1"/>
                </a:solidFill>
              </a:rPr>
              <a:t>する。</a:t>
            </a:r>
          </a:p>
          <a:p>
            <a:r>
              <a:rPr lang="ja-JP" altLang="ja-JP" b="1" dirty="0" smtClean="0">
                <a:solidFill>
                  <a:schemeClr val="tx1"/>
                </a:solidFill>
              </a:rPr>
              <a:t>この</a:t>
            </a:r>
            <a:r>
              <a:rPr lang="ja-JP" altLang="ja-JP" b="1" dirty="0">
                <a:solidFill>
                  <a:schemeClr val="tx1"/>
                </a:solidFill>
              </a:rPr>
              <a:t>条項は、各国は国内法化の際に越境性と組織犯罪の関与とを要素とする必要が</a:t>
            </a:r>
            <a:r>
              <a:rPr lang="ja-JP" altLang="ja-JP" b="1" dirty="0" smtClean="0">
                <a:solidFill>
                  <a:schemeClr val="tx1"/>
                </a:solidFill>
              </a:rPr>
              <a:t>ない</a:t>
            </a:r>
            <a:r>
              <a:rPr lang="ja-JP" altLang="en-US" b="1" dirty="0" smtClean="0">
                <a:solidFill>
                  <a:schemeClr val="tx1"/>
                </a:solidFill>
              </a:rPr>
              <a:t>、</a:t>
            </a:r>
            <a:r>
              <a:rPr lang="ja-JP" altLang="ja-JP" b="1" dirty="0" smtClean="0">
                <a:solidFill>
                  <a:schemeClr val="tx1"/>
                </a:solidFill>
              </a:rPr>
              <a:t>つまり</a:t>
            </a:r>
            <a:r>
              <a:rPr lang="ja-JP" altLang="ja-JP" b="1" dirty="0">
                <a:solidFill>
                  <a:schemeClr val="tx1"/>
                </a:solidFill>
              </a:rPr>
              <a:t>は、要素としても良いと言うことである</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カリブ</a:t>
            </a:r>
            <a:r>
              <a:rPr lang="ja-JP" altLang="ja-JP" b="1" dirty="0">
                <a:solidFill>
                  <a:schemeClr val="tx1"/>
                </a:solidFill>
              </a:rPr>
              <a:t>海諸国の一つであるセントクリストファー・アンド・ネイビーでは、この条約に基づいて共謀罪を制定し、条約を批准したが、その対象は明確に越境性を要件とするものとなって</a:t>
            </a:r>
            <a:r>
              <a:rPr lang="ja-JP" altLang="ja-JP" b="1" dirty="0" smtClean="0">
                <a:solidFill>
                  <a:schemeClr val="tx1"/>
                </a:solidFill>
              </a:rPr>
              <a:t>いる</a:t>
            </a:r>
            <a:r>
              <a:rPr lang="ja-JP" altLang="en-US" b="1" dirty="0" smtClean="0">
                <a:solidFill>
                  <a:schemeClr val="tx1"/>
                </a:solidFill>
              </a:rPr>
              <a:t>が留保もしていない。</a:t>
            </a:r>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43</a:t>
            </a:fld>
            <a:endParaRPr kumimoji="1" lang="ja-JP" altLang="en-US"/>
          </a:p>
        </p:txBody>
      </p:sp>
    </p:spTree>
    <p:extLst>
      <p:ext uri="{BB962C8B-B14F-4D97-AF65-F5344CB8AC3E}">
        <p14:creationId xmlns="" xmlns:p14="http://schemas.microsoft.com/office/powerpoint/2010/main" val="7785593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5970" y="927098"/>
            <a:ext cx="6812646" cy="709865"/>
          </a:xfrm>
        </p:spPr>
        <p:txBody>
          <a:bodyPr/>
          <a:lstStyle/>
          <a:p>
            <a:r>
              <a:rPr lang="ja-JP" altLang="ja-JP" b="1" dirty="0"/>
              <a:t>共謀の対象となる犯罪としての「重大な犯罪」は６００以上のまま</a:t>
            </a:r>
            <a:br>
              <a:rPr lang="ja-JP" altLang="ja-JP" b="1" dirty="0"/>
            </a:br>
            <a:endParaRPr kumimoji="1" lang="ja-JP" altLang="en-US" b="1" dirty="0"/>
          </a:p>
        </p:txBody>
      </p:sp>
      <p:sp>
        <p:nvSpPr>
          <p:cNvPr id="3" name="コンテンツ プレースホルダー 2"/>
          <p:cNvSpPr>
            <a:spLocks noGrp="1"/>
          </p:cNvSpPr>
          <p:nvPr>
            <p:ph idx="1"/>
          </p:nvPr>
        </p:nvSpPr>
        <p:spPr>
          <a:xfrm>
            <a:off x="864382" y="2060848"/>
            <a:ext cx="7668058" cy="4608512"/>
          </a:xfrm>
        </p:spPr>
        <p:txBody>
          <a:bodyPr>
            <a:normAutofit lnSpcReduction="10000"/>
          </a:bodyPr>
          <a:lstStyle/>
          <a:p>
            <a:r>
              <a:rPr lang="ja-JP" altLang="ja-JP" b="1" dirty="0" smtClean="0">
                <a:solidFill>
                  <a:schemeClr val="tx1"/>
                </a:solidFill>
              </a:rPr>
              <a:t>政府</a:t>
            </a:r>
            <a:r>
              <a:rPr lang="ja-JP" altLang="ja-JP" b="1" dirty="0">
                <a:solidFill>
                  <a:schemeClr val="tx1"/>
                </a:solidFill>
              </a:rPr>
              <a:t>案では、条約の規定通り、「重大な犯罪」を「長期</a:t>
            </a:r>
            <a:r>
              <a:rPr lang="en-US" altLang="ja-JP" b="1" dirty="0">
                <a:solidFill>
                  <a:schemeClr val="tx1"/>
                </a:solidFill>
              </a:rPr>
              <a:t>4</a:t>
            </a:r>
            <a:r>
              <a:rPr lang="ja-JP" altLang="ja-JP" b="1" dirty="0">
                <a:solidFill>
                  <a:schemeClr val="tx1"/>
                </a:solidFill>
              </a:rPr>
              <a:t>年以上（の懲役又は禁固）」の犯罪としていた。対象犯罪が我が国では</a:t>
            </a:r>
            <a:r>
              <a:rPr lang="ja-JP" altLang="ja-JP" b="1" dirty="0">
                <a:solidFill>
                  <a:srgbClr val="C00000"/>
                </a:solidFill>
              </a:rPr>
              <a:t>６１５（当時）</a:t>
            </a:r>
            <a:r>
              <a:rPr lang="ja-JP" altLang="ja-JP" b="1" dirty="0">
                <a:solidFill>
                  <a:schemeClr val="tx1"/>
                </a:solidFill>
              </a:rPr>
              <a:t>に上った。</a:t>
            </a:r>
          </a:p>
          <a:p>
            <a:r>
              <a:rPr lang="ja-JP" altLang="ja-JP" b="1" dirty="0">
                <a:solidFill>
                  <a:schemeClr val="tx1"/>
                </a:solidFill>
              </a:rPr>
              <a:t>民主党修正案では、「長期</a:t>
            </a:r>
            <a:r>
              <a:rPr lang="en-US" altLang="ja-JP" b="1" dirty="0">
                <a:solidFill>
                  <a:schemeClr val="tx1"/>
                </a:solidFill>
              </a:rPr>
              <a:t>5</a:t>
            </a:r>
            <a:r>
              <a:rPr lang="ja-JP" altLang="ja-JP" b="1" dirty="0">
                <a:solidFill>
                  <a:schemeClr val="tx1"/>
                </a:solidFill>
              </a:rPr>
              <a:t>年超」</a:t>
            </a:r>
            <a:r>
              <a:rPr lang="ja-JP" altLang="ja-JP" b="1" dirty="0" err="1">
                <a:solidFill>
                  <a:schemeClr val="tx1"/>
                </a:solidFill>
              </a:rPr>
              <a:t>の</a:t>
            </a:r>
            <a:r>
              <a:rPr lang="ja-JP" altLang="ja-JP" b="1" dirty="0">
                <a:solidFill>
                  <a:schemeClr val="tx1"/>
                </a:solidFill>
              </a:rPr>
              <a:t>犯罪に限定することとし、対象犯罪を</a:t>
            </a:r>
            <a:r>
              <a:rPr lang="ja-JP" altLang="ja-JP" b="1" dirty="0">
                <a:solidFill>
                  <a:srgbClr val="C00000"/>
                </a:solidFill>
              </a:rPr>
              <a:t>約３００</a:t>
            </a:r>
            <a:r>
              <a:rPr lang="ja-JP" altLang="ja-JP" b="1" dirty="0">
                <a:solidFill>
                  <a:schemeClr val="tx1"/>
                </a:solidFill>
              </a:rPr>
              <a:t>（当時）に止めた。</a:t>
            </a:r>
          </a:p>
          <a:p>
            <a:pPr fontAlgn="base" hangingPunct="0"/>
            <a:r>
              <a:rPr lang="ja-JP" altLang="ja-JP" b="1" dirty="0">
                <a:solidFill>
                  <a:schemeClr val="tx1"/>
                </a:solidFill>
              </a:rPr>
              <a:t>「新法案」では、この点は完全に政府案に逆戻りしている。</a:t>
            </a:r>
          </a:p>
          <a:p>
            <a:pPr fontAlgn="base" hangingPunct="0"/>
            <a:r>
              <a:rPr lang="ja-JP" altLang="ja-JP" b="1" dirty="0">
                <a:solidFill>
                  <a:schemeClr val="tx1"/>
                </a:solidFill>
              </a:rPr>
              <a:t>２００７年にまとめられた自民党の小委員会案では対象犯罪を絞る案をいくつか例示しているが、そのうちの一つの案では</a:t>
            </a:r>
            <a:r>
              <a:rPr lang="ja-JP" altLang="ja-JP" b="1" dirty="0">
                <a:solidFill>
                  <a:srgbClr val="C00000"/>
                </a:solidFill>
              </a:rPr>
              <a:t>約１４０</a:t>
            </a:r>
            <a:r>
              <a:rPr lang="ja-JP" altLang="ja-JP" b="1" dirty="0">
                <a:solidFill>
                  <a:schemeClr val="tx1"/>
                </a:solidFill>
              </a:rPr>
              <a:t>にまで絞り込んでいた。しかし新法案では、もともとの政府案と同様の６００以上の共謀罪を作ることとしており、先祖返りしている</a:t>
            </a:r>
            <a:r>
              <a:rPr lang="ja-JP" altLang="ja-JP" b="1" dirty="0" smtClean="0">
                <a:solidFill>
                  <a:schemeClr val="tx1"/>
                </a:solidFill>
              </a:rPr>
              <a:t>。</a:t>
            </a:r>
            <a:endParaRPr lang="ja-JP" altLang="en-US" b="1" dirty="0" smtClean="0">
              <a:solidFill>
                <a:schemeClr val="tx1"/>
              </a:solidFill>
            </a:endParaRPr>
          </a:p>
          <a:p>
            <a:pPr fontAlgn="base" hangingPunct="0"/>
            <a:r>
              <a:rPr lang="ja-JP" altLang="ja-JP" b="1" dirty="0" smtClean="0">
                <a:solidFill>
                  <a:schemeClr val="tx1"/>
                </a:solidFill>
              </a:rPr>
              <a:t>条約</a:t>
            </a:r>
            <a:r>
              <a:rPr lang="ja-JP" altLang="ja-JP" b="1" dirty="0">
                <a:solidFill>
                  <a:schemeClr val="tx1"/>
                </a:solidFill>
              </a:rPr>
              <a:t>は、処罰の対象となる犯罪が刑罰の重さのみで規定されており，法定刑の幅の広い我が国の刑法体系にこれを形式的に当てはめたため、対象犯罪が６００以上に及んだ。現実に組織犯罪集団が行うと予測される犯罪類型へ限定することは与党も認めていたにもかかわらず、新法案にはこのような配慮も見られない</a:t>
            </a:r>
            <a:r>
              <a:rPr lang="ja-JP" altLang="ja-JP" b="1" dirty="0" smtClean="0">
                <a:solidFill>
                  <a:schemeClr val="tx1"/>
                </a:solidFill>
              </a:rPr>
              <a:t>。</a:t>
            </a:r>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44</a:t>
            </a:fld>
            <a:endParaRPr kumimoji="1" lang="ja-JP" altLang="en-US"/>
          </a:p>
        </p:txBody>
      </p:sp>
    </p:spTree>
    <p:extLst>
      <p:ext uri="{BB962C8B-B14F-4D97-AF65-F5344CB8AC3E}">
        <p14:creationId xmlns="" xmlns:p14="http://schemas.microsoft.com/office/powerpoint/2010/main" val="42922753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共謀行為の限定も</a:t>
            </a:r>
            <a:r>
              <a:rPr lang="ja-JP" altLang="ja-JP" b="1" dirty="0" smtClean="0"/>
              <a:t>不十分</a:t>
            </a:r>
            <a:endParaRPr kumimoji="1" lang="ja-JP" altLang="en-US" b="1" dirty="0"/>
          </a:p>
        </p:txBody>
      </p:sp>
      <p:sp>
        <p:nvSpPr>
          <p:cNvPr id="3" name="コンテンツ プレースホルダー 2"/>
          <p:cNvSpPr>
            <a:spLocks noGrp="1"/>
          </p:cNvSpPr>
          <p:nvPr>
            <p:ph idx="1"/>
          </p:nvPr>
        </p:nvSpPr>
        <p:spPr>
          <a:xfrm>
            <a:off x="864382" y="2489200"/>
            <a:ext cx="7380026" cy="3530600"/>
          </a:xfrm>
        </p:spPr>
        <p:txBody>
          <a:bodyPr/>
          <a:lstStyle/>
          <a:p>
            <a:pPr fontAlgn="base" hangingPunct="0"/>
            <a:r>
              <a:rPr lang="ja-JP" altLang="ja-JP" b="1" dirty="0" smtClean="0">
                <a:solidFill>
                  <a:schemeClr val="tx1"/>
                </a:solidFill>
              </a:rPr>
              <a:t>政府</a:t>
            </a:r>
            <a:r>
              <a:rPr lang="ja-JP" altLang="ja-JP" b="1" dirty="0">
                <a:solidFill>
                  <a:schemeClr val="tx1"/>
                </a:solidFill>
              </a:rPr>
              <a:t>案には</a:t>
            </a:r>
            <a:r>
              <a:rPr lang="ja-JP" altLang="ja-JP" b="1" dirty="0" smtClean="0">
                <a:solidFill>
                  <a:schemeClr val="tx1"/>
                </a:solidFill>
              </a:rPr>
              <a:t>、</a:t>
            </a:r>
            <a:r>
              <a:rPr lang="ja-JP" altLang="en-US" b="1" dirty="0" smtClean="0">
                <a:solidFill>
                  <a:schemeClr val="tx1"/>
                </a:solidFill>
              </a:rPr>
              <a:t>処罰の対象を「犯罪遂行の合意」とし、</a:t>
            </a:r>
            <a:r>
              <a:rPr lang="ja-JP" altLang="ja-JP" b="1" dirty="0" smtClean="0">
                <a:solidFill>
                  <a:schemeClr val="tx1"/>
                </a:solidFill>
              </a:rPr>
              <a:t>共謀</a:t>
            </a:r>
            <a:r>
              <a:rPr lang="ja-JP" altLang="ja-JP" b="1" dirty="0">
                <a:solidFill>
                  <a:schemeClr val="tx1"/>
                </a:solidFill>
              </a:rPr>
              <a:t>行為の限定に関する規定はなかった</a:t>
            </a:r>
            <a:r>
              <a:rPr lang="ja-JP" altLang="ja-JP" b="1" dirty="0" smtClean="0">
                <a:solidFill>
                  <a:schemeClr val="tx1"/>
                </a:solidFill>
              </a:rPr>
              <a:t>。</a:t>
            </a:r>
            <a:endParaRPr lang="ja-JP" altLang="en-US" b="1" dirty="0" smtClean="0">
              <a:solidFill>
                <a:schemeClr val="tx1"/>
              </a:solidFill>
            </a:endParaRPr>
          </a:p>
          <a:p>
            <a:pPr fontAlgn="base" hangingPunct="0"/>
            <a:r>
              <a:rPr lang="ja-JP" altLang="en-US" b="1" dirty="0" smtClean="0">
                <a:solidFill>
                  <a:schemeClr val="tx1"/>
                </a:solidFill>
              </a:rPr>
              <a:t>そのため、「目配せ」でも、共謀は成立するなどという政府答弁がなされ、大きな批判を受けた。</a:t>
            </a:r>
            <a:endParaRPr lang="ja-JP" altLang="en-US" b="1" dirty="0">
              <a:solidFill>
                <a:schemeClr val="tx1"/>
              </a:solidFill>
            </a:endParaRPr>
          </a:p>
          <a:p>
            <a:pPr fontAlgn="base" hangingPunct="0"/>
            <a:r>
              <a:rPr lang="ja-JP" altLang="en-US" b="1" dirty="0" smtClean="0">
                <a:solidFill>
                  <a:schemeClr val="tx1"/>
                </a:solidFill>
              </a:rPr>
              <a:t>そのため、</a:t>
            </a:r>
            <a:r>
              <a:rPr lang="ja-JP" altLang="ja-JP" b="1" dirty="0" smtClean="0">
                <a:solidFill>
                  <a:schemeClr val="tx1"/>
                </a:solidFill>
              </a:rPr>
              <a:t>与党</a:t>
            </a:r>
            <a:r>
              <a:rPr lang="ja-JP" altLang="ja-JP" b="1" dirty="0">
                <a:solidFill>
                  <a:schemeClr val="tx1"/>
                </a:solidFill>
              </a:rPr>
              <a:t>修正案では、これを「具体的な謀議」を伴う共謀という形で限定しようとした。民主党修正案では、「具体的かつ現実的な合意」を伴う共謀とし、さらに限定しようとした</a:t>
            </a:r>
            <a:r>
              <a:rPr lang="ja-JP" altLang="ja-JP" b="1" dirty="0" smtClean="0">
                <a:solidFill>
                  <a:schemeClr val="tx1"/>
                </a:solidFill>
              </a:rPr>
              <a:t>。</a:t>
            </a:r>
            <a:endParaRPr lang="ja-JP" altLang="en-US" b="1" dirty="0" smtClean="0">
              <a:solidFill>
                <a:schemeClr val="tx1"/>
              </a:solidFill>
            </a:endParaRPr>
          </a:p>
          <a:p>
            <a:pPr fontAlgn="base" hangingPunct="0"/>
            <a:r>
              <a:rPr lang="ja-JP" altLang="en-US" b="1" dirty="0">
                <a:solidFill>
                  <a:schemeClr val="tx1"/>
                </a:solidFill>
              </a:rPr>
              <a:t>しかし、</a:t>
            </a:r>
            <a:r>
              <a:rPr lang="ja-JP" altLang="ja-JP" b="1" dirty="0" smtClean="0">
                <a:solidFill>
                  <a:schemeClr val="tx1"/>
                </a:solidFill>
              </a:rPr>
              <a:t>新法案</a:t>
            </a:r>
            <a:r>
              <a:rPr lang="ja-JP" altLang="ja-JP" b="1" dirty="0">
                <a:solidFill>
                  <a:schemeClr val="tx1"/>
                </a:solidFill>
              </a:rPr>
              <a:t>では、「遂行を二人以上で計画した者」とされており</a:t>
            </a:r>
            <a:r>
              <a:rPr lang="ja-JP" altLang="ja-JP" b="1" dirty="0" smtClean="0">
                <a:solidFill>
                  <a:schemeClr val="tx1"/>
                </a:solidFill>
              </a:rPr>
              <a:t>、</a:t>
            </a:r>
            <a:r>
              <a:rPr lang="ja-JP" altLang="en-US" b="1" dirty="0" smtClean="0">
                <a:solidFill>
                  <a:schemeClr val="tx1"/>
                </a:solidFill>
              </a:rPr>
              <a:t>法案は元に戻り、犯罪遂行の合意＝計画だけで、処罰できることとなっている。</a:t>
            </a:r>
            <a:endParaRPr lang="ja-JP" altLang="ja-JP" b="1" dirty="0">
              <a:solidFill>
                <a:schemeClr val="tx1"/>
              </a:solidFill>
            </a:endParaRP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45</a:t>
            </a:fld>
            <a:endParaRPr kumimoji="1" lang="ja-JP" altLang="en-US"/>
          </a:p>
        </p:txBody>
      </p:sp>
    </p:spTree>
    <p:extLst>
      <p:ext uri="{BB962C8B-B14F-4D97-AF65-F5344CB8AC3E}">
        <p14:creationId xmlns="" xmlns:p14="http://schemas.microsoft.com/office/powerpoint/2010/main" val="3189373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5970" y="927098"/>
            <a:ext cx="6812646" cy="709865"/>
          </a:xfrm>
        </p:spPr>
        <p:txBody>
          <a:bodyPr/>
          <a:lstStyle/>
          <a:p>
            <a:r>
              <a:rPr kumimoji="1" lang="ja-JP" altLang="en-US" b="1" dirty="0" smtClean="0"/>
              <a:t>どんな行為が取り締まりの対象に？</a:t>
            </a:r>
            <a:endParaRPr kumimoji="1" lang="ja-JP" altLang="en-US" b="1" dirty="0"/>
          </a:p>
        </p:txBody>
      </p:sp>
      <p:sp>
        <p:nvSpPr>
          <p:cNvPr id="3" name="コンテンツ プレースホルダー 2"/>
          <p:cNvSpPr>
            <a:spLocks noGrp="1"/>
          </p:cNvSpPr>
          <p:nvPr>
            <p:ph idx="1"/>
          </p:nvPr>
        </p:nvSpPr>
        <p:spPr>
          <a:xfrm>
            <a:off x="864382" y="2489200"/>
            <a:ext cx="7605542" cy="4036144"/>
          </a:xfrm>
        </p:spPr>
        <p:txBody>
          <a:bodyPr>
            <a:normAutofit lnSpcReduction="10000"/>
          </a:bodyPr>
          <a:lstStyle/>
          <a:p>
            <a:r>
              <a:rPr kumimoji="1" lang="ja-JP" altLang="en-US" sz="2400" b="1" dirty="0" smtClean="0">
                <a:solidFill>
                  <a:schemeClr val="tx1"/>
                </a:solidFill>
              </a:rPr>
              <a:t>基地建設に反対する市民運動が工事を止めるために道路に座り込むことを計画</a:t>
            </a:r>
          </a:p>
          <a:p>
            <a:pPr marL="0" indent="0">
              <a:buNone/>
            </a:pPr>
            <a:r>
              <a:rPr lang="ja-JP" altLang="en-US" sz="2400" b="1" dirty="0" smtClean="0">
                <a:solidFill>
                  <a:schemeClr val="tx1"/>
                </a:solidFill>
              </a:rPr>
              <a:t>　　</a:t>
            </a:r>
            <a:r>
              <a:rPr lang="ja-JP" altLang="en-US" sz="2400" b="1" dirty="0" smtClean="0">
                <a:solidFill>
                  <a:srgbClr val="C00000"/>
                </a:solidFill>
              </a:rPr>
              <a:t>組織的威力業務妨害罪の共謀罪</a:t>
            </a:r>
            <a:endParaRPr kumimoji="1" lang="ja-JP" altLang="en-US" sz="2400" b="1" dirty="0" smtClean="0">
              <a:solidFill>
                <a:srgbClr val="C00000"/>
              </a:solidFill>
            </a:endParaRPr>
          </a:p>
          <a:p>
            <a:r>
              <a:rPr lang="ja-JP" altLang="en-US" sz="2400" b="1" dirty="0" smtClean="0">
                <a:solidFill>
                  <a:schemeClr val="tx1"/>
                </a:solidFill>
              </a:rPr>
              <a:t>イスラエルに爆撃されたパレスチナのハマスが関与する病院の再建のための募金活動を計画</a:t>
            </a:r>
          </a:p>
          <a:p>
            <a:pPr marL="0" indent="0">
              <a:buNone/>
            </a:pPr>
            <a:r>
              <a:rPr lang="ja-JP" altLang="en-US" sz="2400" b="1" dirty="0" smtClean="0">
                <a:solidFill>
                  <a:schemeClr val="tx1"/>
                </a:solidFill>
              </a:rPr>
              <a:t>　</a:t>
            </a:r>
            <a:r>
              <a:rPr lang="ja-JP" altLang="en-US" sz="2400" b="1" dirty="0">
                <a:solidFill>
                  <a:schemeClr val="tx1"/>
                </a:solidFill>
              </a:rPr>
              <a:t>　</a:t>
            </a:r>
            <a:r>
              <a:rPr lang="ja-JP" altLang="en-US" sz="2400" b="1" dirty="0">
                <a:solidFill>
                  <a:srgbClr val="C00000"/>
                </a:solidFill>
              </a:rPr>
              <a:t>テロ資金供与防止法違反の共謀罪</a:t>
            </a:r>
          </a:p>
          <a:p>
            <a:r>
              <a:rPr lang="ja-JP" altLang="en-US" sz="2400" b="1" dirty="0" smtClean="0">
                <a:solidFill>
                  <a:schemeClr val="tx1"/>
                </a:solidFill>
              </a:rPr>
              <a:t>国の計画する武力行使計画に関する情報を、手段を選ばずに入手することを編集会議で計画</a:t>
            </a:r>
          </a:p>
          <a:p>
            <a:pPr marL="0" indent="0">
              <a:buNone/>
            </a:pPr>
            <a:r>
              <a:rPr lang="ja-JP" altLang="en-US" sz="2400" b="1" dirty="0">
                <a:solidFill>
                  <a:srgbClr val="C00000"/>
                </a:solidFill>
              </a:rPr>
              <a:t>　</a:t>
            </a:r>
            <a:r>
              <a:rPr lang="ja-JP" altLang="en-US" sz="2400" b="1" dirty="0" smtClean="0">
                <a:solidFill>
                  <a:srgbClr val="C00000"/>
                </a:solidFill>
              </a:rPr>
              <a:t>　秘密保護法違反・特定秘密取得罪の共謀罪（これは</a:t>
            </a:r>
            <a:r>
              <a:rPr lang="en-US" altLang="ja-JP" sz="2400" b="1" dirty="0" smtClean="0">
                <a:solidFill>
                  <a:srgbClr val="C00000"/>
                </a:solidFill>
              </a:rPr>
              <a:t>2013</a:t>
            </a:r>
            <a:r>
              <a:rPr lang="ja-JP" altLang="en-US" sz="2400" b="1" dirty="0" smtClean="0">
                <a:solidFill>
                  <a:srgbClr val="C00000"/>
                </a:solidFill>
              </a:rPr>
              <a:t>年に既に制定された法律である）</a:t>
            </a:r>
            <a:r>
              <a:rPr kumimoji="1" lang="ja-JP" altLang="en-US" sz="2400" b="1" dirty="0" smtClean="0">
                <a:solidFill>
                  <a:srgbClr val="C00000"/>
                </a:solidFill>
              </a:rPr>
              <a:t>　</a:t>
            </a:r>
            <a:endParaRPr kumimoji="1" lang="ja-JP" altLang="en-US" sz="2400" b="1" dirty="0">
              <a:solidFill>
                <a:srgbClr val="C00000"/>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46</a:t>
            </a:fld>
            <a:endParaRPr kumimoji="1" lang="ja-JP" altLang="en-US"/>
          </a:p>
        </p:txBody>
      </p:sp>
    </p:spTree>
    <p:extLst>
      <p:ext uri="{BB962C8B-B14F-4D97-AF65-F5344CB8AC3E}">
        <p14:creationId xmlns="" xmlns:p14="http://schemas.microsoft.com/office/powerpoint/2010/main" val="41241818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新法案で問題は解決していない</a:t>
            </a:r>
            <a:endParaRPr kumimoji="1" lang="ja-JP" altLang="en-US" b="1" dirty="0"/>
          </a:p>
        </p:txBody>
      </p:sp>
      <p:sp>
        <p:nvSpPr>
          <p:cNvPr id="3" name="コンテンツ プレースホルダー 2"/>
          <p:cNvSpPr>
            <a:spLocks noGrp="1"/>
          </p:cNvSpPr>
          <p:nvPr>
            <p:ph idx="1"/>
          </p:nvPr>
        </p:nvSpPr>
        <p:spPr>
          <a:xfrm>
            <a:off x="864382" y="2489200"/>
            <a:ext cx="7605542" cy="3530600"/>
          </a:xfrm>
        </p:spPr>
        <p:txBody>
          <a:bodyPr/>
          <a:lstStyle/>
          <a:p>
            <a:r>
              <a:rPr lang="ja-JP" altLang="ja-JP" b="1" dirty="0" smtClean="0">
                <a:solidFill>
                  <a:schemeClr val="tx1"/>
                </a:solidFill>
              </a:rPr>
              <a:t>この</a:t>
            </a:r>
            <a:r>
              <a:rPr lang="ja-JP" altLang="ja-JP" b="1" dirty="0">
                <a:solidFill>
                  <a:schemeClr val="tx1"/>
                </a:solidFill>
              </a:rPr>
              <a:t>ように、新法案は条約がもともと予定して</a:t>
            </a:r>
            <a:r>
              <a:rPr lang="ja-JP" altLang="ja-JP" b="1" dirty="0" smtClean="0">
                <a:solidFill>
                  <a:schemeClr val="tx1"/>
                </a:solidFill>
              </a:rPr>
              <a:t>いた</a:t>
            </a:r>
            <a:r>
              <a:rPr lang="ja-JP" altLang="en-US" b="1" dirty="0" smtClean="0">
                <a:solidFill>
                  <a:schemeClr val="tx1"/>
                </a:solidFill>
              </a:rPr>
              <a:t>処罰犯罪の</a:t>
            </a:r>
            <a:r>
              <a:rPr lang="ja-JP" altLang="ja-JP" b="1" dirty="0" smtClean="0">
                <a:solidFill>
                  <a:schemeClr val="tx1"/>
                </a:solidFill>
              </a:rPr>
              <a:t>限定</a:t>
            </a:r>
            <a:r>
              <a:rPr lang="ja-JP" altLang="en-US" b="1" dirty="0" smtClean="0">
                <a:solidFill>
                  <a:schemeClr val="tx1"/>
                </a:solidFill>
              </a:rPr>
              <a:t>のための</a:t>
            </a:r>
            <a:r>
              <a:rPr lang="ja-JP" altLang="ja-JP" b="1" dirty="0" smtClean="0">
                <a:solidFill>
                  <a:schemeClr val="tx1"/>
                </a:solidFill>
              </a:rPr>
              <a:t>条項</a:t>
            </a:r>
            <a:r>
              <a:rPr lang="ja-JP" altLang="ja-JP" b="1" dirty="0">
                <a:solidFill>
                  <a:schemeClr val="tx1"/>
                </a:solidFill>
              </a:rPr>
              <a:t>を盛り込んだだけであり、ほとんど限定とならない</a:t>
            </a:r>
            <a:r>
              <a:rPr lang="ja-JP" altLang="ja-JP" b="1" dirty="0" smtClean="0">
                <a:solidFill>
                  <a:schemeClr val="tx1"/>
                </a:solidFill>
              </a:rPr>
              <a:t>。</a:t>
            </a:r>
            <a:endParaRPr lang="ja-JP" altLang="en-US" b="1" dirty="0" smtClean="0">
              <a:solidFill>
                <a:schemeClr val="tx1"/>
              </a:solidFill>
            </a:endParaRPr>
          </a:p>
          <a:p>
            <a:r>
              <a:rPr lang="ja-JP" altLang="en-US" b="1" dirty="0" smtClean="0">
                <a:solidFill>
                  <a:schemeClr val="tx1"/>
                </a:solidFill>
              </a:rPr>
              <a:t>法案が、犯罪の合意＝計画の処罰を目的とする「共謀罪」の導入しようとする本質には変わりがない。</a:t>
            </a:r>
          </a:p>
          <a:p>
            <a:r>
              <a:rPr lang="ja-JP" altLang="ja-JP" b="1" dirty="0" smtClean="0">
                <a:solidFill>
                  <a:schemeClr val="tx1"/>
                </a:solidFill>
              </a:rPr>
              <a:t>むしろ</a:t>
            </a:r>
            <a:r>
              <a:rPr lang="ja-JP" altLang="ja-JP" b="1" dirty="0">
                <a:solidFill>
                  <a:schemeClr val="tx1"/>
                </a:solidFill>
              </a:rPr>
              <a:t>、与党の修正案の段階から</a:t>
            </a:r>
            <a:r>
              <a:rPr lang="ja-JP" altLang="ja-JP" b="1" dirty="0" smtClean="0">
                <a:solidFill>
                  <a:schemeClr val="tx1"/>
                </a:solidFill>
              </a:rPr>
              <a:t>も</a:t>
            </a:r>
            <a:r>
              <a:rPr lang="ja-JP" altLang="en-US" b="1" dirty="0" smtClean="0">
                <a:solidFill>
                  <a:schemeClr val="tx1"/>
                </a:solidFill>
              </a:rPr>
              <a:t>新法案は</a:t>
            </a:r>
            <a:r>
              <a:rPr lang="ja-JP" altLang="ja-JP" b="1" dirty="0" smtClean="0">
                <a:solidFill>
                  <a:schemeClr val="tx1"/>
                </a:solidFill>
              </a:rPr>
              <a:t>大幅</a:t>
            </a:r>
            <a:r>
              <a:rPr lang="ja-JP" altLang="ja-JP" b="1" dirty="0">
                <a:solidFill>
                  <a:schemeClr val="tx1"/>
                </a:solidFill>
              </a:rPr>
              <a:t>に逆戻りしている。この間の議論の積み上げも無視</a:t>
            </a:r>
            <a:r>
              <a:rPr lang="ja-JP" altLang="ja-JP" b="1" dirty="0" smtClean="0">
                <a:solidFill>
                  <a:schemeClr val="tx1"/>
                </a:solidFill>
              </a:rPr>
              <a:t>した</a:t>
            </a:r>
            <a:r>
              <a:rPr lang="ja-JP" altLang="en-US" b="1" dirty="0" smtClean="0">
                <a:solidFill>
                  <a:schemeClr val="tx1"/>
                </a:solidFill>
              </a:rPr>
              <a:t>新法案の提案</a:t>
            </a:r>
            <a:r>
              <a:rPr lang="ja-JP" altLang="ja-JP" b="1" dirty="0" smtClean="0">
                <a:solidFill>
                  <a:schemeClr val="tx1"/>
                </a:solidFill>
              </a:rPr>
              <a:t>に</a:t>
            </a:r>
            <a:r>
              <a:rPr lang="ja-JP" altLang="ja-JP" b="1" dirty="0">
                <a:solidFill>
                  <a:schemeClr val="tx1"/>
                </a:solidFill>
              </a:rPr>
              <a:t>は失望を禁じ得ない。</a:t>
            </a: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47</a:t>
            </a:fld>
            <a:endParaRPr kumimoji="1" lang="ja-JP" altLang="en-US"/>
          </a:p>
        </p:txBody>
      </p:sp>
    </p:spTree>
    <p:extLst>
      <p:ext uri="{BB962C8B-B14F-4D97-AF65-F5344CB8AC3E}">
        <p14:creationId xmlns="" xmlns:p14="http://schemas.microsoft.com/office/powerpoint/2010/main" val="29160326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７．共謀罪と</a:t>
            </a:r>
            <a:br>
              <a:rPr kumimoji="1" lang="ja-JP" altLang="en-US" b="1" dirty="0" smtClean="0"/>
            </a:br>
            <a:r>
              <a:rPr kumimoji="1" lang="ja-JP" altLang="en-US" b="1" dirty="0" smtClean="0"/>
              <a:t>新たな捜査手法が連動したら</a:t>
            </a:r>
            <a:endParaRPr kumimoji="1" lang="ja-JP" altLang="en-US" b="1" dirty="0"/>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48</a:t>
            </a:fld>
            <a:endParaRPr kumimoji="1" lang="ja-JP" altLang="en-US"/>
          </a:p>
        </p:txBody>
      </p:sp>
    </p:spTree>
    <p:extLst>
      <p:ext uri="{BB962C8B-B14F-4D97-AF65-F5344CB8AC3E}">
        <p14:creationId xmlns="" xmlns:p14="http://schemas.microsoft.com/office/powerpoint/2010/main" val="799214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危惧されるのは、通信傍受（盗聴）との連動だけではない</a:t>
            </a:r>
            <a:endParaRPr kumimoji="1" lang="ja-JP" altLang="en-US" b="1" dirty="0"/>
          </a:p>
        </p:txBody>
      </p:sp>
      <p:sp>
        <p:nvSpPr>
          <p:cNvPr id="3" name="コンテンツ プレースホルダー 2"/>
          <p:cNvSpPr>
            <a:spLocks noGrp="1"/>
          </p:cNvSpPr>
          <p:nvPr>
            <p:ph idx="1"/>
          </p:nvPr>
        </p:nvSpPr>
        <p:spPr>
          <a:xfrm>
            <a:off x="864382" y="2489200"/>
            <a:ext cx="7605542" cy="3530600"/>
          </a:xfrm>
        </p:spPr>
        <p:txBody>
          <a:bodyPr>
            <a:normAutofit fontScale="92500" lnSpcReduction="10000"/>
          </a:bodyPr>
          <a:lstStyle/>
          <a:p>
            <a:r>
              <a:rPr kumimoji="1" lang="ja-JP" altLang="en-US" sz="2400" b="1" dirty="0" smtClean="0">
                <a:solidFill>
                  <a:schemeClr val="tx1"/>
                </a:solidFill>
              </a:rPr>
              <a:t>通信傍受との連動の危険性は前述した。しかし、危険性はこれに限られない。</a:t>
            </a:r>
          </a:p>
          <a:p>
            <a:r>
              <a:rPr lang="ja-JP" altLang="en-US" sz="2400" b="1" dirty="0" smtClean="0">
                <a:solidFill>
                  <a:schemeClr val="tx1"/>
                </a:solidFill>
              </a:rPr>
              <a:t>コントロールド・デリバリー（薬物・銃器を監視付きで配達し、受取人を検挙すること。既に合法化されている）と覆面捜査は共謀罪と強い親和性がある。</a:t>
            </a:r>
          </a:p>
          <a:p>
            <a:r>
              <a:rPr kumimoji="1" lang="ja-JP" altLang="en-US" sz="2400" b="1" dirty="0" smtClean="0">
                <a:solidFill>
                  <a:schemeClr val="tx1"/>
                </a:solidFill>
              </a:rPr>
              <a:t>ＧＰＳ監視（令状の必要性をめぐり実務に争いが生じている。）、監視カメラの顔認証システム（導入計画あり）、街頭傍受（監視カメラに高性能指向性マイクを連動させる）・室内傍受（現時点では認められていないとされている）なども、拡大していく可能性がある。</a:t>
            </a:r>
            <a:endParaRPr kumimoji="1" lang="ja-JP" altLang="en-US" sz="2400" b="1" dirty="0">
              <a:solidFill>
                <a:schemeClr val="tx1"/>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49</a:t>
            </a:fld>
            <a:endParaRPr kumimoji="1" lang="ja-JP" altLang="en-US"/>
          </a:p>
        </p:txBody>
      </p:sp>
    </p:spTree>
    <p:extLst>
      <p:ext uri="{BB962C8B-B14F-4D97-AF65-F5344CB8AC3E}">
        <p14:creationId xmlns="" xmlns:p14="http://schemas.microsoft.com/office/powerpoint/2010/main" val="367886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条約５条が求めていること</a:t>
            </a:r>
            <a:endParaRPr kumimoji="1" lang="ja-JP" altLang="en-US" b="1" dirty="0"/>
          </a:p>
        </p:txBody>
      </p:sp>
      <p:sp>
        <p:nvSpPr>
          <p:cNvPr id="3" name="コンテンツ プレースホルダー 2"/>
          <p:cNvSpPr>
            <a:spLocks noGrp="1"/>
          </p:cNvSpPr>
          <p:nvPr>
            <p:ph idx="1"/>
          </p:nvPr>
        </p:nvSpPr>
        <p:spPr>
          <a:xfrm>
            <a:off x="864382" y="2489200"/>
            <a:ext cx="7740066" cy="3530600"/>
          </a:xfrm>
        </p:spPr>
        <p:txBody>
          <a:bodyPr/>
          <a:lstStyle/>
          <a:p>
            <a:r>
              <a:rPr kumimoji="1" lang="ja-JP" altLang="en-US" b="1" dirty="0" smtClean="0">
                <a:solidFill>
                  <a:schemeClr val="tx1"/>
                </a:solidFill>
              </a:rPr>
              <a:t>締約国は、次の制度のどちらかを導入しなければならない。</a:t>
            </a:r>
          </a:p>
          <a:p>
            <a:r>
              <a:rPr lang="ja-JP" altLang="en-US" b="1" dirty="0" smtClean="0">
                <a:solidFill>
                  <a:schemeClr val="tx1"/>
                </a:solidFill>
              </a:rPr>
              <a:t>①　参加罪</a:t>
            </a:r>
          </a:p>
          <a:p>
            <a:r>
              <a:rPr lang="ja-JP" altLang="en-US" b="1" dirty="0">
                <a:solidFill>
                  <a:schemeClr val="tx1"/>
                </a:solidFill>
              </a:rPr>
              <a:t>犯罪結社であることを知りながら</a:t>
            </a:r>
            <a:r>
              <a:rPr lang="ja-JP" altLang="en-US" b="1" dirty="0" smtClean="0">
                <a:solidFill>
                  <a:schemeClr val="tx1"/>
                </a:solidFill>
              </a:rPr>
              <a:t>、これに参加する行為の犯罪化</a:t>
            </a:r>
          </a:p>
          <a:p>
            <a:r>
              <a:rPr kumimoji="1" lang="ja-JP" altLang="en-US" b="1" dirty="0" smtClean="0">
                <a:solidFill>
                  <a:schemeClr val="tx1"/>
                </a:solidFill>
              </a:rPr>
              <a:t>②　共謀罪</a:t>
            </a:r>
          </a:p>
          <a:p>
            <a:r>
              <a:rPr lang="ja-JP" altLang="en-US" b="1" dirty="0">
                <a:solidFill>
                  <a:schemeClr val="tx1"/>
                </a:solidFill>
              </a:rPr>
              <a:t>重大犯罪</a:t>
            </a:r>
            <a:r>
              <a:rPr lang="ja-JP" altLang="en-US" b="1" dirty="0" smtClean="0">
                <a:solidFill>
                  <a:schemeClr val="tx1"/>
                </a:solidFill>
              </a:rPr>
              <a:t>の実行を共謀することの犯罪化</a:t>
            </a:r>
            <a:endParaRPr lang="en-US" altLang="ja-JP" b="1" dirty="0" smtClean="0">
              <a:solidFill>
                <a:schemeClr val="tx1"/>
              </a:solidFill>
            </a:endParaRPr>
          </a:p>
          <a:p>
            <a:r>
              <a:rPr kumimoji="1" lang="ja-JP" altLang="en-US" b="1" dirty="0" smtClean="0">
                <a:solidFill>
                  <a:schemeClr val="tx1"/>
                </a:solidFill>
              </a:rPr>
              <a:t>しかし、この条項の本質は、組織犯罪集団の行う重大犯罪について、未遂以前の段階で処罰できる制度を整備することを求めたものと解釈できる。</a:t>
            </a:r>
          </a:p>
          <a:p>
            <a:r>
              <a:rPr lang="ja-JP" altLang="en-US" b="1" dirty="0">
                <a:solidFill>
                  <a:schemeClr val="tx1"/>
                </a:solidFill>
              </a:rPr>
              <a:t>このことは</a:t>
            </a:r>
            <a:r>
              <a:rPr lang="ja-JP" altLang="en-US" b="1" dirty="0" smtClean="0">
                <a:solidFill>
                  <a:schemeClr val="tx1"/>
                </a:solidFill>
              </a:rPr>
              <a:t>、国連が作成した「立法ガイド」にも明記されている。</a:t>
            </a:r>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5</a:t>
            </a:fld>
            <a:endParaRPr kumimoji="1" lang="ja-JP" altLang="en-US"/>
          </a:p>
        </p:txBody>
      </p:sp>
    </p:spTree>
    <p:extLst>
      <p:ext uri="{BB962C8B-B14F-4D97-AF65-F5344CB8AC3E}">
        <p14:creationId xmlns="" xmlns:p14="http://schemas.microsoft.com/office/powerpoint/2010/main" val="156761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密告を奨励する</a:t>
            </a:r>
            <a:br>
              <a:rPr lang="ja-JP" altLang="en-US" b="1" dirty="0" smtClean="0"/>
            </a:br>
            <a:r>
              <a:rPr lang="ja-JP" altLang="ja-JP" b="1" dirty="0" smtClean="0"/>
              <a:t>自首</a:t>
            </a:r>
            <a:r>
              <a:rPr lang="ja-JP" altLang="ja-JP" b="1" dirty="0"/>
              <a:t>の必要的減免も</a:t>
            </a:r>
            <a:r>
              <a:rPr lang="ja-JP" altLang="ja-JP" b="1" dirty="0" smtClean="0"/>
              <a:t>復活</a:t>
            </a:r>
            <a:endParaRPr kumimoji="1" lang="ja-JP" altLang="en-US" b="1" dirty="0"/>
          </a:p>
        </p:txBody>
      </p:sp>
      <p:sp>
        <p:nvSpPr>
          <p:cNvPr id="3" name="コンテンツ プレースホルダー 2"/>
          <p:cNvSpPr>
            <a:spLocks noGrp="1"/>
          </p:cNvSpPr>
          <p:nvPr>
            <p:ph idx="1"/>
          </p:nvPr>
        </p:nvSpPr>
        <p:spPr>
          <a:xfrm>
            <a:off x="683568" y="2204864"/>
            <a:ext cx="7920880" cy="4036144"/>
          </a:xfrm>
        </p:spPr>
        <p:txBody>
          <a:bodyPr>
            <a:normAutofit fontScale="92500" lnSpcReduction="10000"/>
          </a:bodyPr>
          <a:lstStyle/>
          <a:p>
            <a:pPr fontAlgn="base" hangingPunct="0"/>
            <a:r>
              <a:rPr lang="ja-JP" altLang="ja-JP" b="1" dirty="0" smtClean="0">
                <a:solidFill>
                  <a:schemeClr val="tx1"/>
                </a:solidFill>
              </a:rPr>
              <a:t>政府</a:t>
            </a:r>
            <a:r>
              <a:rPr lang="ja-JP" altLang="ja-JP" b="1" dirty="0">
                <a:solidFill>
                  <a:schemeClr val="tx1"/>
                </a:solidFill>
              </a:rPr>
              <a:t>案は、自首した場合には、無限定かつ必要的に減免することとした。与党修正案は、密告奨励という批判を受けて、「情状により」任意に減免することができると修正した。民主党案では、さらに、「死刑又は無期の懲役・禁固が定められている罪」に限定した。</a:t>
            </a:r>
          </a:p>
          <a:p>
            <a:r>
              <a:rPr lang="ja-JP" altLang="ja-JP" b="1" dirty="0" smtClean="0">
                <a:solidFill>
                  <a:schemeClr val="tx1"/>
                </a:solidFill>
              </a:rPr>
              <a:t>政府</a:t>
            </a:r>
            <a:r>
              <a:rPr lang="ja-JP" altLang="ja-JP" b="1" dirty="0">
                <a:solidFill>
                  <a:schemeClr val="tx1"/>
                </a:solidFill>
              </a:rPr>
              <a:t>案の自首した者の罪を必要的に減免するという規定は、犯罪の実行前に犯罪の実行を中止した場合であっても、共謀に加わったものは、警察に自首する以外に刑罰を免れる手段がないことを</a:t>
            </a:r>
            <a:r>
              <a:rPr lang="ja-JP" altLang="ja-JP" b="1" dirty="0" smtClean="0">
                <a:solidFill>
                  <a:schemeClr val="tx1"/>
                </a:solidFill>
              </a:rPr>
              <a:t>示</a:t>
            </a:r>
            <a:r>
              <a:rPr lang="ja-JP" altLang="en-US" b="1" dirty="0" smtClean="0">
                <a:solidFill>
                  <a:schemeClr val="tx1"/>
                </a:solidFill>
              </a:rPr>
              <a:t>している。</a:t>
            </a:r>
          </a:p>
          <a:p>
            <a:r>
              <a:rPr lang="ja-JP" altLang="en-US" b="1" dirty="0">
                <a:solidFill>
                  <a:schemeClr val="tx1"/>
                </a:solidFill>
              </a:rPr>
              <a:t>犯罪</a:t>
            </a:r>
            <a:r>
              <a:rPr lang="ja-JP" altLang="en-US" b="1" dirty="0" smtClean="0">
                <a:solidFill>
                  <a:schemeClr val="tx1"/>
                </a:solidFill>
              </a:rPr>
              <a:t>をやめても救われず、仲間を売り渡さなければ逃れられない大量の犯罪の創設は</a:t>
            </a:r>
            <a:r>
              <a:rPr lang="ja-JP" altLang="ja-JP" b="1" dirty="0" smtClean="0">
                <a:solidFill>
                  <a:schemeClr val="tx1"/>
                </a:solidFill>
              </a:rPr>
              <a:t>通常</a:t>
            </a:r>
            <a:r>
              <a:rPr lang="ja-JP" altLang="ja-JP" b="1" dirty="0">
                <a:solidFill>
                  <a:schemeClr val="tx1"/>
                </a:solidFill>
              </a:rPr>
              <a:t>の市民の倫理感覚とも著しくかけ離れており、その削除が強く求められた</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与党</a:t>
            </a:r>
            <a:r>
              <a:rPr lang="ja-JP" altLang="ja-JP" b="1" dirty="0">
                <a:solidFill>
                  <a:schemeClr val="tx1"/>
                </a:solidFill>
              </a:rPr>
              <a:t>修正案では任意的減免規定とされていた。条約からの要請もないこのような密告者の処罰の規定は削除するべきであるのに、新法案では必要的減免規定を復活させている</a:t>
            </a:r>
            <a:r>
              <a:rPr lang="ja-JP" altLang="ja-JP" b="1" dirty="0" smtClean="0">
                <a:solidFill>
                  <a:schemeClr val="tx1"/>
                </a:solidFill>
              </a:rPr>
              <a:t>。</a:t>
            </a:r>
            <a:endParaRPr lang="ja-JP" altLang="en-US" b="1" dirty="0" smtClean="0">
              <a:solidFill>
                <a:schemeClr val="tx1"/>
              </a:solidFill>
            </a:endParaRPr>
          </a:p>
          <a:p>
            <a:r>
              <a:rPr lang="ja-JP" altLang="en-US" b="1" dirty="0">
                <a:solidFill>
                  <a:schemeClr val="tx1"/>
                </a:solidFill>
              </a:rPr>
              <a:t>戦</a:t>
            </a:r>
            <a:r>
              <a:rPr lang="ja-JP" altLang="en-US" b="1" dirty="0" smtClean="0">
                <a:solidFill>
                  <a:schemeClr val="tx1"/>
                </a:solidFill>
              </a:rPr>
              <a:t>時下のような、密告奨励・相互監視社会となる可能性がある。</a:t>
            </a:r>
            <a:endParaRPr lang="ja-JP" altLang="ja-JP" b="1" dirty="0">
              <a:solidFill>
                <a:schemeClr val="tx1"/>
              </a:solidFill>
            </a:endParaRP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50</a:t>
            </a:fld>
            <a:endParaRPr kumimoji="1" lang="ja-JP" altLang="en-US"/>
          </a:p>
        </p:txBody>
      </p:sp>
    </p:spTree>
    <p:extLst>
      <p:ext uri="{BB962C8B-B14F-4D97-AF65-F5344CB8AC3E}">
        <p14:creationId xmlns="" xmlns:p14="http://schemas.microsoft.com/office/powerpoint/2010/main" val="30434384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自首減免と司法取引（他人協力型協議合意制度）が連動したら</a:t>
            </a:r>
            <a:endParaRPr kumimoji="1" lang="ja-JP" altLang="en-US" b="1" dirty="0"/>
          </a:p>
        </p:txBody>
      </p:sp>
      <p:sp>
        <p:nvSpPr>
          <p:cNvPr id="3" name="コンテンツ プレースホルダー 2"/>
          <p:cNvSpPr>
            <a:spLocks noGrp="1"/>
          </p:cNvSpPr>
          <p:nvPr>
            <p:ph idx="1"/>
          </p:nvPr>
        </p:nvSpPr>
        <p:spPr>
          <a:xfrm>
            <a:off x="864382" y="2276872"/>
            <a:ext cx="7812074" cy="4248472"/>
          </a:xfrm>
        </p:spPr>
        <p:txBody>
          <a:bodyPr>
            <a:normAutofit fontScale="92500" lnSpcReduction="10000"/>
          </a:bodyPr>
          <a:lstStyle/>
          <a:p>
            <a:r>
              <a:rPr kumimoji="1" lang="ja-JP" altLang="en-US" b="1" dirty="0" smtClean="0">
                <a:solidFill>
                  <a:schemeClr val="tx1"/>
                </a:solidFill>
              </a:rPr>
              <a:t>刑訴法改正</a:t>
            </a:r>
            <a:r>
              <a:rPr lang="ja-JP" altLang="en-US" b="1" dirty="0">
                <a:solidFill>
                  <a:schemeClr val="tx1"/>
                </a:solidFill>
              </a:rPr>
              <a:t>（</a:t>
            </a:r>
            <a:r>
              <a:rPr kumimoji="1" lang="ja-JP" altLang="en-US" b="1" dirty="0" smtClean="0">
                <a:solidFill>
                  <a:schemeClr val="tx1"/>
                </a:solidFill>
              </a:rPr>
              <a:t>３５０条の２）によって、検察官が被疑者、被告人（協力被告人）と協議を行い、他人の刑事事件について、その解明につながる供述をした場合には、被疑者・被告人に一定の恩典（不起訴、軽い罪での起訴、軽い求刑など）を与えることができるという制度が導入された。</a:t>
            </a:r>
          </a:p>
          <a:p>
            <a:r>
              <a:rPr lang="ja-JP" altLang="en-US" b="1" dirty="0">
                <a:solidFill>
                  <a:schemeClr val="tx1"/>
                </a:solidFill>
              </a:rPr>
              <a:t>対象</a:t>
            </a:r>
            <a:r>
              <a:rPr lang="ja-JP" altLang="en-US" b="1" dirty="0" smtClean="0">
                <a:solidFill>
                  <a:schemeClr val="tx1"/>
                </a:solidFill>
              </a:rPr>
              <a:t>は一定の経済犯罪、汚職（贈収賄）、詐欺などである。これらも、共謀罪の対象とされている。</a:t>
            </a:r>
          </a:p>
          <a:p>
            <a:r>
              <a:rPr kumimoji="1" lang="ja-JP" altLang="en-US" b="1" dirty="0" smtClean="0">
                <a:solidFill>
                  <a:schemeClr val="tx1"/>
                </a:solidFill>
              </a:rPr>
              <a:t>方法は、取り調べ、刑事公判で真実を述べること（捜査機関の筋立てに沿うことが真実とされる）、証拠の提出などの協力とされる。</a:t>
            </a:r>
          </a:p>
          <a:p>
            <a:r>
              <a:rPr lang="ja-JP" altLang="en-US" b="1" dirty="0" smtClean="0">
                <a:solidFill>
                  <a:schemeClr val="tx1"/>
                </a:solidFill>
              </a:rPr>
              <a:t>弁護人が立ち会うが、弁護人は「他人」の利益を考慮できる立場にはない。</a:t>
            </a:r>
          </a:p>
          <a:p>
            <a:r>
              <a:rPr kumimoji="1" lang="ja-JP" altLang="en-US" b="1" dirty="0">
                <a:solidFill>
                  <a:schemeClr val="tx1"/>
                </a:solidFill>
              </a:rPr>
              <a:t>捜査段階</a:t>
            </a:r>
            <a:r>
              <a:rPr kumimoji="1" lang="ja-JP" altLang="en-US" b="1" dirty="0" smtClean="0">
                <a:solidFill>
                  <a:schemeClr val="tx1"/>
                </a:solidFill>
              </a:rPr>
              <a:t>でウソを述べたとしても、これを公判で取り消すことは極めて困難だ。恩典が受けられなくなるだけでなく、偽証罪に問われかねない。</a:t>
            </a:r>
          </a:p>
          <a:p>
            <a:r>
              <a:rPr lang="ja-JP" altLang="en-US" b="1" dirty="0">
                <a:solidFill>
                  <a:schemeClr val="tx1"/>
                </a:solidFill>
              </a:rPr>
              <a:t>もし</a:t>
            </a:r>
            <a:r>
              <a:rPr lang="ja-JP" altLang="en-US" b="1" dirty="0" smtClean="0">
                <a:solidFill>
                  <a:schemeClr val="tx1"/>
                </a:solidFill>
              </a:rPr>
              <a:t>、公判で供述を覆したとしても、検面調書が採用されて、「他人」は有罪とされる可能性が高い。</a:t>
            </a:r>
          </a:p>
          <a:p>
            <a:r>
              <a:rPr kumimoji="1" lang="ja-JP" altLang="en-US" b="1" dirty="0">
                <a:solidFill>
                  <a:schemeClr val="tx1"/>
                </a:solidFill>
              </a:rPr>
              <a:t>この制度</a:t>
            </a:r>
            <a:r>
              <a:rPr kumimoji="1" lang="ja-JP" altLang="en-US" b="1" dirty="0" smtClean="0">
                <a:solidFill>
                  <a:schemeClr val="tx1"/>
                </a:solidFill>
              </a:rPr>
              <a:t>と、自首減免が連動すれば、新たな冤罪が生み出されかねない。</a:t>
            </a:r>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51</a:t>
            </a:fld>
            <a:endParaRPr kumimoji="1" lang="ja-JP" altLang="en-US"/>
          </a:p>
        </p:txBody>
      </p:sp>
    </p:spTree>
    <p:extLst>
      <p:ext uri="{BB962C8B-B14F-4D97-AF65-F5344CB8AC3E}">
        <p14:creationId xmlns="" xmlns:p14="http://schemas.microsoft.com/office/powerpoint/2010/main" val="1227323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証人保護規定の強化がもたらす</a:t>
            </a:r>
            <a:br>
              <a:rPr kumimoji="1" lang="ja-JP" altLang="en-US" b="1" dirty="0" smtClean="0"/>
            </a:br>
            <a:r>
              <a:rPr lang="ja-JP" altLang="en-US" b="1" dirty="0" smtClean="0"/>
              <a:t>スパイ（覆面捜査官）潜入</a:t>
            </a:r>
            <a:r>
              <a:rPr lang="ja-JP" altLang="en-US" b="1" dirty="0"/>
              <a:t>捜査</a:t>
            </a:r>
            <a:endParaRPr kumimoji="1" lang="ja-JP" altLang="en-US" b="1" dirty="0"/>
          </a:p>
        </p:txBody>
      </p:sp>
      <p:sp>
        <p:nvSpPr>
          <p:cNvPr id="3" name="コンテンツ プレースホルダー 2"/>
          <p:cNvSpPr>
            <a:spLocks noGrp="1"/>
          </p:cNvSpPr>
          <p:nvPr>
            <p:ph idx="1"/>
          </p:nvPr>
        </p:nvSpPr>
        <p:spPr>
          <a:xfrm>
            <a:off x="864382" y="2489200"/>
            <a:ext cx="7884082" cy="4036144"/>
          </a:xfrm>
        </p:spPr>
        <p:txBody>
          <a:bodyPr>
            <a:normAutofit fontScale="92500" lnSpcReduction="10000"/>
          </a:bodyPr>
          <a:lstStyle/>
          <a:p>
            <a:r>
              <a:rPr kumimoji="1" lang="ja-JP" altLang="en-US" b="1" dirty="0" smtClean="0">
                <a:solidFill>
                  <a:schemeClr val="tx1"/>
                </a:solidFill>
              </a:rPr>
              <a:t>改正刑訴法２９９条の４，７によって、弁護人に対しても、証人の氏名住所が不開示とされる場合が作られた。</a:t>
            </a:r>
          </a:p>
          <a:p>
            <a:r>
              <a:rPr lang="ja-JP" altLang="en-US" b="1" dirty="0">
                <a:solidFill>
                  <a:schemeClr val="tx1"/>
                </a:solidFill>
              </a:rPr>
              <a:t>証人</a:t>
            </a:r>
            <a:r>
              <a:rPr lang="ja-JP" altLang="en-US" b="1" dirty="0" smtClean="0">
                <a:solidFill>
                  <a:schemeClr val="tx1"/>
                </a:solidFill>
              </a:rPr>
              <a:t>の氏名も住所も分からない中で、反対尋問は著しく困難となる。</a:t>
            </a:r>
          </a:p>
          <a:p>
            <a:r>
              <a:rPr kumimoji="1" lang="ja-JP" altLang="en-US" b="1" dirty="0">
                <a:solidFill>
                  <a:schemeClr val="tx1"/>
                </a:solidFill>
              </a:rPr>
              <a:t>弁護人</a:t>
            </a:r>
            <a:r>
              <a:rPr kumimoji="1" lang="ja-JP" altLang="en-US" b="1" dirty="0" smtClean="0">
                <a:solidFill>
                  <a:schemeClr val="tx1"/>
                </a:solidFill>
              </a:rPr>
              <a:t>に開示された場合も、これまでは被告人に開示しないよう配慮する義務が弁護人に課されていたが、この義務が強化され、違反した場合は弁護士会・日弁連に処置請求をすることができることとなった。</a:t>
            </a:r>
          </a:p>
          <a:p>
            <a:r>
              <a:rPr lang="ja-JP" altLang="en-US" b="1" dirty="0">
                <a:solidFill>
                  <a:schemeClr val="tx1"/>
                </a:solidFill>
              </a:rPr>
              <a:t>警察</a:t>
            </a:r>
            <a:r>
              <a:rPr lang="ja-JP" altLang="en-US" b="1" dirty="0" smtClean="0">
                <a:solidFill>
                  <a:schemeClr val="tx1"/>
                </a:solidFill>
              </a:rPr>
              <a:t>が市民団体にスパイ（覆面捜査官）を送り込み、犯罪遂行を主唱させ、これを応諾した（反対しなかった）者を密告した場合、スパイの身元は厳格に秘匿されるであろう。弁護人が、被告人や支援者にスパイと目される人物の特定を求めて協力を求めると、弁護人は懲戒されてしまう危険性がある。</a:t>
            </a:r>
          </a:p>
          <a:p>
            <a:r>
              <a:rPr lang="ja-JP" altLang="en-US" b="1" dirty="0" smtClean="0">
                <a:solidFill>
                  <a:schemeClr val="tx1"/>
                </a:solidFill>
              </a:rPr>
              <a:t>アメリカではベトナム反戦の市民運動にスパイが送り込まれていた。日本でも、戦後に共産党の犯行とされた爆破事件である菅生事件の犯人は現職の警官であったことが後に判明している。</a:t>
            </a:r>
            <a:r>
              <a:rPr kumimoji="1" lang="ja-JP" altLang="en-US" b="1" dirty="0" smtClean="0">
                <a:solidFill>
                  <a:schemeClr val="tx1"/>
                </a:solidFill>
              </a:rPr>
              <a:t>証人</a:t>
            </a:r>
            <a:r>
              <a:rPr kumimoji="1" lang="ja-JP" altLang="en-US" b="1" dirty="0">
                <a:solidFill>
                  <a:schemeClr val="tx1"/>
                </a:solidFill>
              </a:rPr>
              <a:t>保護規定は</a:t>
            </a:r>
            <a:r>
              <a:rPr kumimoji="1" lang="ja-JP" altLang="en-US" b="1" dirty="0" smtClean="0">
                <a:solidFill>
                  <a:schemeClr val="tx1"/>
                </a:solidFill>
              </a:rPr>
              <a:t>、このような権力犯罪の解明を著しく困難とするであろう。</a:t>
            </a:r>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52</a:t>
            </a:fld>
            <a:endParaRPr kumimoji="1" lang="ja-JP" altLang="en-US"/>
          </a:p>
        </p:txBody>
      </p:sp>
    </p:spTree>
    <p:extLst>
      <p:ext uri="{BB962C8B-B14F-4D97-AF65-F5344CB8AC3E}">
        <p14:creationId xmlns="" xmlns:p14="http://schemas.microsoft.com/office/powerpoint/2010/main" val="4231872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８．</a:t>
            </a:r>
            <a:r>
              <a:rPr lang="ja-JP" altLang="ja-JP" b="1" dirty="0" smtClean="0"/>
              <a:t>条約</a:t>
            </a:r>
            <a:r>
              <a:rPr lang="ja-JP" altLang="ja-JP" b="1" dirty="0"/>
              <a:t>批准のために共謀罪制定は</a:t>
            </a:r>
            <a:r>
              <a:rPr lang="ja-JP" altLang="ja-JP" b="1" dirty="0" smtClean="0"/>
              <a:t>不可欠</a:t>
            </a:r>
            <a:r>
              <a:rPr lang="ja-JP" altLang="en-US" b="1" dirty="0" smtClean="0"/>
              <a:t>なのか？</a:t>
            </a:r>
            <a:r>
              <a:rPr lang="ja-JP" altLang="ja-JP" b="1" dirty="0"/>
              <a:t/>
            </a:r>
            <a:br>
              <a:rPr lang="ja-JP" altLang="ja-JP" b="1" dirty="0"/>
            </a:br>
            <a:endParaRPr kumimoji="1" lang="ja-JP" altLang="en-US" b="1" dirty="0"/>
          </a:p>
        </p:txBody>
      </p:sp>
      <p:sp>
        <p:nvSpPr>
          <p:cNvPr id="3" name="テキス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53</a:t>
            </a:fld>
            <a:endParaRPr kumimoji="1" lang="ja-JP" altLang="en-US"/>
          </a:p>
        </p:txBody>
      </p:sp>
      <p:pic>
        <p:nvPicPr>
          <p:cNvPr id="5" name="図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13337" y="1988839"/>
            <a:ext cx="3763119" cy="2818707"/>
          </a:xfrm>
          <a:prstGeom prst="rect">
            <a:avLst/>
          </a:prstGeom>
        </p:spPr>
      </p:pic>
      <p:sp>
        <p:nvSpPr>
          <p:cNvPr id="6" name="テキスト ボックス 5"/>
          <p:cNvSpPr txBox="1"/>
          <p:nvPr/>
        </p:nvSpPr>
        <p:spPr>
          <a:xfrm>
            <a:off x="4932040" y="5373216"/>
            <a:ext cx="3877985" cy="830997"/>
          </a:xfrm>
          <a:prstGeom prst="rect">
            <a:avLst/>
          </a:prstGeom>
          <a:noFill/>
        </p:spPr>
        <p:txBody>
          <a:bodyPr wrap="none" rtlCol="0">
            <a:spAutoFit/>
          </a:bodyPr>
          <a:lstStyle/>
          <a:p>
            <a:r>
              <a:rPr kumimoji="1" lang="ja-JP" altLang="en-US" sz="2400" b="1" dirty="0" smtClean="0"/>
              <a:t>条約が審議されたウィーン</a:t>
            </a:r>
          </a:p>
          <a:p>
            <a:r>
              <a:rPr kumimoji="1" lang="ja-JP" altLang="en-US" sz="2400" b="1" dirty="0" smtClean="0"/>
              <a:t>国連欧州本部</a:t>
            </a:r>
            <a:endParaRPr kumimoji="1" lang="ja-JP" altLang="en-US" sz="2400" b="1" dirty="0"/>
          </a:p>
        </p:txBody>
      </p:sp>
    </p:spTree>
    <p:extLst>
      <p:ext uri="{BB962C8B-B14F-4D97-AF65-F5344CB8AC3E}">
        <p14:creationId xmlns="" xmlns:p14="http://schemas.microsoft.com/office/powerpoint/2010/main" val="4181781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国連本部は３つ</a:t>
            </a:r>
            <a:endParaRPr kumimoji="1" lang="ja-JP" altLang="en-US" b="1" dirty="0"/>
          </a:p>
        </p:txBody>
      </p:sp>
      <p:sp>
        <p:nvSpPr>
          <p:cNvPr id="3" name="コンテンツ プレースホルダー 2"/>
          <p:cNvSpPr>
            <a:spLocks noGrp="1"/>
          </p:cNvSpPr>
          <p:nvPr>
            <p:ph idx="1"/>
          </p:nvPr>
        </p:nvSpPr>
        <p:spPr>
          <a:xfrm>
            <a:off x="864382" y="2489200"/>
            <a:ext cx="7236010" cy="4180160"/>
          </a:xfrm>
        </p:spPr>
        <p:txBody>
          <a:bodyPr>
            <a:normAutofit fontScale="40000" lnSpcReduction="20000"/>
          </a:bodyPr>
          <a:lstStyle/>
          <a:p>
            <a:r>
              <a:rPr kumimoji="1" lang="ja-JP" altLang="en-US" sz="5500" b="1" dirty="0" smtClean="0">
                <a:solidFill>
                  <a:schemeClr val="tx1"/>
                </a:solidFill>
              </a:rPr>
              <a:t>ニューヨーク</a:t>
            </a:r>
          </a:p>
          <a:p>
            <a:pPr marL="0" indent="0">
              <a:buNone/>
            </a:pPr>
            <a:r>
              <a:rPr lang="ja-JP" altLang="en-US" sz="5500" b="1" dirty="0" smtClean="0">
                <a:solidFill>
                  <a:schemeClr val="tx1"/>
                </a:solidFill>
              </a:rPr>
              <a:t>　　総会・安全保障理事会・テロ対策</a:t>
            </a:r>
          </a:p>
          <a:p>
            <a:r>
              <a:rPr kumimoji="1" lang="ja-JP" altLang="en-US" sz="5500" b="1" dirty="0" smtClean="0">
                <a:solidFill>
                  <a:schemeClr val="tx1"/>
                </a:solidFill>
              </a:rPr>
              <a:t>ジュネーブ</a:t>
            </a:r>
          </a:p>
          <a:p>
            <a:pPr marL="0" indent="0">
              <a:buNone/>
            </a:pPr>
            <a:r>
              <a:rPr lang="ja-JP" altLang="en-US" sz="5500" b="1" dirty="0">
                <a:solidFill>
                  <a:schemeClr val="tx1"/>
                </a:solidFill>
              </a:rPr>
              <a:t>　</a:t>
            </a:r>
            <a:r>
              <a:rPr lang="ja-JP" altLang="en-US" sz="5500" b="1" dirty="0" smtClean="0">
                <a:solidFill>
                  <a:schemeClr val="tx1"/>
                </a:solidFill>
              </a:rPr>
              <a:t>   人権</a:t>
            </a:r>
            <a:r>
              <a:rPr lang="ja-JP" altLang="en-US" sz="5500" b="1" dirty="0">
                <a:solidFill>
                  <a:schemeClr val="tx1"/>
                </a:solidFill>
              </a:rPr>
              <a:t>条約・人権高等弁務官事務所</a:t>
            </a:r>
          </a:p>
          <a:p>
            <a:r>
              <a:rPr lang="ja-JP" altLang="en-US" sz="5500" b="1" dirty="0" smtClean="0">
                <a:solidFill>
                  <a:schemeClr val="tx1"/>
                </a:solidFill>
              </a:rPr>
              <a:t>ウィーン</a:t>
            </a:r>
            <a:endParaRPr lang="ja-JP" altLang="en-US" sz="5500" b="1" dirty="0">
              <a:solidFill>
                <a:schemeClr val="tx1"/>
              </a:solidFill>
            </a:endParaRPr>
          </a:p>
          <a:p>
            <a:pPr marL="0" indent="0">
              <a:buNone/>
            </a:pPr>
            <a:r>
              <a:rPr lang="ja-JP" altLang="en-US" sz="5500" b="1" dirty="0" smtClean="0">
                <a:solidFill>
                  <a:schemeClr val="tx1"/>
                </a:solidFill>
              </a:rPr>
              <a:t>　　犯罪</a:t>
            </a:r>
            <a:r>
              <a:rPr lang="ja-JP" altLang="en-US" sz="5500" b="1" dirty="0">
                <a:solidFill>
                  <a:schemeClr val="tx1"/>
                </a:solidFill>
              </a:rPr>
              <a:t>防止・刑事司法・薬物犯罪・組織犯罪・原子力</a:t>
            </a:r>
          </a:p>
          <a:p>
            <a:pPr marL="0" indent="0">
              <a:buNone/>
            </a:pPr>
            <a:r>
              <a:rPr lang="ja-JP" altLang="en-US" sz="5500" b="1" dirty="0">
                <a:solidFill>
                  <a:schemeClr val="tx1"/>
                </a:solidFill>
              </a:rPr>
              <a:t>　　組織犯罪条約はウィーンで作られ</a:t>
            </a:r>
            <a:r>
              <a:rPr lang="ja-JP" altLang="en-US" sz="5500" b="1" dirty="0" smtClean="0">
                <a:solidFill>
                  <a:schemeClr val="tx1"/>
                </a:solidFill>
              </a:rPr>
              <a:t>、国連内部のテロ</a:t>
            </a:r>
            <a:r>
              <a:rPr lang="ja-JP" altLang="en-US" sz="5500" b="1" dirty="0">
                <a:solidFill>
                  <a:schemeClr val="tx1"/>
                </a:solidFill>
              </a:rPr>
              <a:t>対策とは管轄が違う</a:t>
            </a:r>
            <a:r>
              <a:rPr lang="ja-JP" altLang="en-US" sz="5500" b="1" dirty="0" smtClean="0">
                <a:solidFill>
                  <a:schemeClr val="tx1"/>
                </a:solidFill>
              </a:rPr>
              <a:t>。</a:t>
            </a:r>
          </a:p>
          <a:p>
            <a:r>
              <a:rPr lang="ja-JP" altLang="en-US" sz="5500" b="1" dirty="0">
                <a:solidFill>
                  <a:schemeClr val="tx1"/>
                </a:solidFill>
              </a:rPr>
              <a:t>条約の批准のためとしてきた日本政府がテロ対策を持ち出すのはご都合</a:t>
            </a:r>
            <a:r>
              <a:rPr lang="ja-JP" altLang="en-US" sz="5500" b="1" dirty="0" smtClean="0">
                <a:solidFill>
                  <a:schemeClr val="tx1"/>
                </a:solidFill>
              </a:rPr>
              <a:t>主義</a:t>
            </a:r>
          </a:p>
          <a:p>
            <a:pPr marL="0" indent="0">
              <a:buNone/>
            </a:pPr>
            <a:endParaRPr kumimoji="1" lang="ja-JP" altLang="en-US" sz="2400" b="1" dirty="0" smtClean="0">
              <a:solidFill>
                <a:schemeClr val="tx1"/>
              </a:solidFill>
            </a:endParaRPr>
          </a:p>
          <a:p>
            <a:pPr marL="0" indent="0">
              <a:buNone/>
            </a:pPr>
            <a:r>
              <a:rPr lang="ja-JP" altLang="en-US" sz="2400" b="1" dirty="0">
                <a:solidFill>
                  <a:schemeClr val="tx1"/>
                </a:solidFill>
              </a:rPr>
              <a:t>　</a:t>
            </a:r>
            <a:endParaRPr lang="ja-JP" altLang="en-US" sz="2400" b="1" dirty="0" smtClean="0">
              <a:solidFill>
                <a:schemeClr val="tx1"/>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54</a:t>
            </a:fld>
            <a:endParaRPr kumimoji="1" lang="ja-JP" altLang="en-US"/>
          </a:p>
        </p:txBody>
      </p:sp>
    </p:spTree>
    <p:extLst>
      <p:ext uri="{BB962C8B-B14F-4D97-AF65-F5344CB8AC3E}">
        <p14:creationId xmlns="" xmlns:p14="http://schemas.microsoft.com/office/powerpoint/2010/main" val="17918442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条約批准前に国内法を</a:t>
            </a:r>
            <a:br>
              <a:rPr kumimoji="1" lang="ja-JP" altLang="en-US" b="1" dirty="0" smtClean="0"/>
            </a:br>
            <a:r>
              <a:rPr kumimoji="1" lang="ja-JP" altLang="en-US" b="1" dirty="0" smtClean="0"/>
              <a:t>どこまで整備するか</a:t>
            </a:r>
            <a:endParaRPr kumimoji="1" lang="ja-JP" altLang="en-US" b="1" dirty="0"/>
          </a:p>
        </p:txBody>
      </p:sp>
      <p:sp>
        <p:nvSpPr>
          <p:cNvPr id="3" name="コンテンツ プレースホルダー 2"/>
          <p:cNvSpPr>
            <a:spLocks noGrp="1"/>
          </p:cNvSpPr>
          <p:nvPr>
            <p:ph idx="1"/>
          </p:nvPr>
        </p:nvSpPr>
        <p:spPr>
          <a:xfrm>
            <a:off x="864382" y="2489200"/>
            <a:ext cx="7452034" cy="3530600"/>
          </a:xfrm>
        </p:spPr>
        <p:txBody>
          <a:bodyPr>
            <a:normAutofit fontScale="92500" lnSpcReduction="10000"/>
          </a:bodyPr>
          <a:lstStyle/>
          <a:p>
            <a:r>
              <a:rPr lang="ja-JP" altLang="ja-JP" b="1" dirty="0" smtClean="0">
                <a:solidFill>
                  <a:schemeClr val="tx1"/>
                </a:solidFill>
              </a:rPr>
              <a:t>共謀</a:t>
            </a:r>
            <a:r>
              <a:rPr lang="ja-JP" altLang="ja-JP" b="1" dirty="0">
                <a:solidFill>
                  <a:schemeClr val="tx1"/>
                </a:solidFill>
              </a:rPr>
              <a:t>罪問題の本質は、ある条約を批准するために、どこまで国内法を事前に改訂する必要があるのかという点にある。</a:t>
            </a:r>
          </a:p>
          <a:p>
            <a:r>
              <a:rPr lang="ja-JP" altLang="ja-JP" b="1" dirty="0" smtClean="0">
                <a:solidFill>
                  <a:schemeClr val="tx1"/>
                </a:solidFill>
              </a:rPr>
              <a:t>日本</a:t>
            </a:r>
            <a:r>
              <a:rPr lang="ja-JP" altLang="ja-JP" b="1" dirty="0">
                <a:solidFill>
                  <a:schemeClr val="tx1"/>
                </a:solidFill>
              </a:rPr>
              <a:t>政府は、人権条約に関しては、明らかに条約に反する国内の制度があっても、平気で批准してきた。これは、ある意味では正しい方向性である。少なくとも、批准しないよりはいい。条約を批准してから、世界の動向も眺めながら、法制度の整備をしても良いのだ。何度も改善を勧告されても、全く対応しないのは考え物だが、そのようなやり方は一般的には認められているのである。</a:t>
            </a:r>
          </a:p>
          <a:p>
            <a:r>
              <a:rPr lang="ja-JP" altLang="ja-JP" b="1" dirty="0">
                <a:solidFill>
                  <a:schemeClr val="tx1"/>
                </a:solidFill>
              </a:rPr>
              <a:t>　ところが、越境組織犯罪条約については、日本政府は異常なほど律儀に条約の文言を墨守して、国内法化をしようとした。むしろ、一部の法務警察官僚は、批准を機に過去になかったような処罰範囲の拡大の好機ととらえた節がある。もしかすると、アメリカ政府との間で、アメリカ並みの共謀罪を作るという合意があったのかもしれない。</a:t>
            </a: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55</a:t>
            </a:fld>
            <a:endParaRPr kumimoji="1" lang="ja-JP" altLang="en-US"/>
          </a:p>
        </p:txBody>
      </p:sp>
    </p:spTree>
    <p:extLst>
      <p:ext uri="{BB962C8B-B14F-4D97-AF65-F5344CB8AC3E}">
        <p14:creationId xmlns="" xmlns:p14="http://schemas.microsoft.com/office/powerpoint/2010/main" val="12754494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日本の組織犯罪対策とテロ対策</a:t>
            </a:r>
            <a:endParaRPr kumimoji="1" lang="ja-JP" altLang="en-US" b="1" dirty="0"/>
          </a:p>
        </p:txBody>
      </p:sp>
      <p:sp>
        <p:nvSpPr>
          <p:cNvPr id="3" name="コンテンツ プレースホルダー 2"/>
          <p:cNvSpPr>
            <a:spLocks noGrp="1"/>
          </p:cNvSpPr>
          <p:nvPr>
            <p:ph idx="1"/>
          </p:nvPr>
        </p:nvSpPr>
        <p:spPr>
          <a:xfrm>
            <a:off x="864382" y="2489200"/>
            <a:ext cx="7740066" cy="3530600"/>
          </a:xfrm>
        </p:spPr>
        <p:txBody>
          <a:bodyPr/>
          <a:lstStyle/>
          <a:p>
            <a:r>
              <a:rPr kumimoji="1" lang="ja-JP" altLang="en-US" b="1" dirty="0" smtClean="0">
                <a:solidFill>
                  <a:schemeClr val="tx1"/>
                </a:solidFill>
              </a:rPr>
              <a:t>アメリカでは合法とされる銃器の所持が違法とされ、厳しく取り締まられている。</a:t>
            </a:r>
          </a:p>
          <a:p>
            <a:r>
              <a:rPr lang="ja-JP" altLang="en-US" b="1" dirty="0">
                <a:solidFill>
                  <a:schemeClr val="tx1"/>
                </a:solidFill>
              </a:rPr>
              <a:t>刀剣</a:t>
            </a:r>
            <a:r>
              <a:rPr lang="ja-JP" altLang="en-US" b="1" dirty="0" smtClean="0">
                <a:solidFill>
                  <a:schemeClr val="tx1"/>
                </a:solidFill>
              </a:rPr>
              <a:t>の携行も正当な理由がない限り違法である。</a:t>
            </a:r>
            <a:endParaRPr kumimoji="1" lang="en-US" altLang="ja-JP" b="1" dirty="0" smtClean="0">
              <a:solidFill>
                <a:schemeClr val="tx1"/>
              </a:solidFill>
            </a:endParaRPr>
          </a:p>
          <a:p>
            <a:r>
              <a:rPr kumimoji="1" lang="ja-JP" altLang="en-US" b="1" dirty="0" smtClean="0">
                <a:solidFill>
                  <a:schemeClr val="tx1"/>
                </a:solidFill>
              </a:rPr>
              <a:t>組織犯罪処罰法が制定されている。</a:t>
            </a:r>
          </a:p>
          <a:p>
            <a:r>
              <a:rPr lang="ja-JP" altLang="en-US" b="1" dirty="0" smtClean="0">
                <a:solidFill>
                  <a:schemeClr val="tx1"/>
                </a:solidFill>
              </a:rPr>
              <a:t>暴力団対策法が制定されている。</a:t>
            </a:r>
          </a:p>
          <a:p>
            <a:r>
              <a:rPr kumimoji="1" lang="ja-JP" altLang="en-US" b="1" dirty="0" smtClean="0">
                <a:solidFill>
                  <a:schemeClr val="tx1"/>
                </a:solidFill>
              </a:rPr>
              <a:t>全国で暴力団</a:t>
            </a:r>
            <a:r>
              <a:rPr kumimoji="1" lang="ja-JP" altLang="en-US" b="1" dirty="0">
                <a:solidFill>
                  <a:schemeClr val="tx1"/>
                </a:solidFill>
              </a:rPr>
              <a:t>規制</a:t>
            </a:r>
            <a:r>
              <a:rPr kumimoji="1" lang="ja-JP" altLang="en-US" b="1" dirty="0" smtClean="0">
                <a:solidFill>
                  <a:schemeClr val="tx1"/>
                </a:solidFill>
              </a:rPr>
              <a:t>条例が制定されている。</a:t>
            </a:r>
            <a:endParaRPr kumimoji="1" lang="en-US" altLang="ja-JP" b="1" dirty="0" smtClean="0">
              <a:solidFill>
                <a:schemeClr val="tx1"/>
              </a:solidFill>
            </a:endParaRPr>
          </a:p>
          <a:p>
            <a:r>
              <a:rPr lang="ja-JP" altLang="en-US" b="1" dirty="0">
                <a:solidFill>
                  <a:schemeClr val="tx1"/>
                </a:solidFill>
              </a:rPr>
              <a:t>国連</a:t>
            </a:r>
            <a:r>
              <a:rPr lang="ja-JP" altLang="en-US" b="1" dirty="0" smtClean="0">
                <a:solidFill>
                  <a:schemeClr val="tx1"/>
                </a:solidFill>
              </a:rPr>
              <a:t>のテロ関係条約はすべて批准されている。</a:t>
            </a:r>
            <a:endParaRPr kumimoji="1" lang="ja-JP" altLang="en-US" b="1" dirty="0" smtClean="0">
              <a:solidFill>
                <a:schemeClr val="tx1"/>
              </a:solidFill>
            </a:endParaRPr>
          </a:p>
          <a:p>
            <a:r>
              <a:rPr lang="ja-JP" altLang="en-US" b="1" dirty="0" smtClean="0">
                <a:solidFill>
                  <a:schemeClr val="tx1"/>
                </a:solidFill>
              </a:rPr>
              <a:t>傷害の予備行為を罰する凶器</a:t>
            </a:r>
            <a:r>
              <a:rPr lang="ja-JP" altLang="en-US" b="1" dirty="0">
                <a:solidFill>
                  <a:schemeClr val="tx1"/>
                </a:solidFill>
              </a:rPr>
              <a:t>準備集合</a:t>
            </a:r>
            <a:r>
              <a:rPr lang="ja-JP" altLang="en-US" b="1" dirty="0" smtClean="0">
                <a:solidFill>
                  <a:schemeClr val="tx1"/>
                </a:solidFill>
              </a:rPr>
              <a:t>罪</a:t>
            </a:r>
          </a:p>
          <a:p>
            <a:r>
              <a:rPr kumimoji="1" lang="ja-JP" altLang="en-US" b="1" dirty="0" smtClean="0">
                <a:solidFill>
                  <a:schemeClr val="tx1"/>
                </a:solidFill>
              </a:rPr>
              <a:t>窃盗の予備行為を罰するピッキング防止法</a:t>
            </a:r>
            <a:r>
              <a:rPr kumimoji="1" lang="en-US" altLang="ja-JP" b="1" dirty="0" smtClean="0">
                <a:solidFill>
                  <a:schemeClr val="tx1"/>
                </a:solidFill>
              </a:rPr>
              <a:t>(2003)</a:t>
            </a:r>
          </a:p>
          <a:p>
            <a:endParaRPr kumimoji="1" lang="ja-JP" altLang="en-US" b="1" dirty="0" smtClean="0">
              <a:solidFill>
                <a:schemeClr val="tx1"/>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56</a:t>
            </a:fld>
            <a:endParaRPr kumimoji="1" lang="ja-JP" altLang="en-US"/>
          </a:p>
        </p:txBody>
      </p:sp>
    </p:spTree>
    <p:extLst>
      <p:ext uri="{BB962C8B-B14F-4D97-AF65-F5344CB8AC3E}">
        <p14:creationId xmlns="" xmlns:p14="http://schemas.microsoft.com/office/powerpoint/2010/main" val="36528801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テロと組織犯罪を防ぐには</a:t>
            </a:r>
            <a:endParaRPr kumimoji="1" lang="ja-JP" altLang="en-US" b="1" dirty="0"/>
          </a:p>
        </p:txBody>
      </p:sp>
      <p:sp>
        <p:nvSpPr>
          <p:cNvPr id="3" name="コンテンツ プレースホルダー 2"/>
          <p:cNvSpPr>
            <a:spLocks noGrp="1"/>
          </p:cNvSpPr>
          <p:nvPr>
            <p:ph idx="1"/>
          </p:nvPr>
        </p:nvSpPr>
        <p:spPr>
          <a:xfrm>
            <a:off x="864382" y="2489200"/>
            <a:ext cx="7740066" cy="3530600"/>
          </a:xfrm>
        </p:spPr>
        <p:txBody>
          <a:bodyPr/>
          <a:lstStyle/>
          <a:p>
            <a:r>
              <a:rPr kumimoji="1" lang="ja-JP" altLang="en-US" b="1" dirty="0" smtClean="0">
                <a:solidFill>
                  <a:schemeClr val="tx1"/>
                </a:solidFill>
              </a:rPr>
              <a:t>現代社会に不安があふれていることは事実</a:t>
            </a:r>
          </a:p>
          <a:p>
            <a:r>
              <a:rPr lang="ja-JP" altLang="en-US" b="1" dirty="0" smtClean="0">
                <a:solidFill>
                  <a:schemeClr val="tx1"/>
                </a:solidFill>
              </a:rPr>
              <a:t>しかし、日本</a:t>
            </a:r>
            <a:r>
              <a:rPr lang="ja-JP" altLang="en-US" b="1" dirty="0">
                <a:solidFill>
                  <a:schemeClr val="tx1"/>
                </a:solidFill>
              </a:rPr>
              <a:t>の社会</a:t>
            </a:r>
            <a:r>
              <a:rPr lang="ja-JP" altLang="en-US" b="1" dirty="0" smtClean="0">
                <a:solidFill>
                  <a:schemeClr val="tx1"/>
                </a:solidFill>
              </a:rPr>
              <a:t>は、重大犯罪の発生状況から見ると、世界一安全な社会である。</a:t>
            </a:r>
          </a:p>
          <a:p>
            <a:r>
              <a:rPr kumimoji="1" lang="ja-JP" altLang="en-US" b="1" dirty="0">
                <a:solidFill>
                  <a:schemeClr val="tx1"/>
                </a:solidFill>
              </a:rPr>
              <a:t>悲惨なテロ</a:t>
            </a:r>
            <a:r>
              <a:rPr kumimoji="1" lang="ja-JP" altLang="en-US" b="1" dirty="0" smtClean="0">
                <a:solidFill>
                  <a:schemeClr val="tx1"/>
                </a:solidFill>
              </a:rPr>
              <a:t>や深刻な組織犯罪防止の特効薬はない。</a:t>
            </a:r>
          </a:p>
          <a:p>
            <a:r>
              <a:rPr lang="ja-JP" altLang="en-US" b="1" dirty="0" smtClean="0">
                <a:solidFill>
                  <a:schemeClr val="tx1"/>
                </a:solidFill>
              </a:rPr>
              <a:t>日本でも、テロや深刻な組織犯罪については未遂前に処罰できる規定が整備されている。</a:t>
            </a:r>
            <a:endParaRPr kumimoji="1" lang="ja-JP" altLang="en-US" b="1" dirty="0" smtClean="0">
              <a:solidFill>
                <a:schemeClr val="tx1"/>
              </a:solidFill>
            </a:endParaRPr>
          </a:p>
          <a:p>
            <a:r>
              <a:rPr lang="ja-JP" altLang="en-US" b="1" dirty="0">
                <a:solidFill>
                  <a:schemeClr val="tx1"/>
                </a:solidFill>
              </a:rPr>
              <a:t>国際紛争</a:t>
            </a:r>
            <a:r>
              <a:rPr lang="ja-JP" altLang="en-US" b="1" dirty="0" smtClean="0">
                <a:solidFill>
                  <a:schemeClr val="tx1"/>
                </a:solidFill>
              </a:rPr>
              <a:t>の平和的な解決のためには、外交努力と世界的な経済格差の克服こそが決めてである。</a:t>
            </a:r>
          </a:p>
          <a:p>
            <a:r>
              <a:rPr kumimoji="1" lang="ja-JP" altLang="en-US" b="1" dirty="0">
                <a:solidFill>
                  <a:schemeClr val="tx1"/>
                </a:solidFill>
              </a:rPr>
              <a:t>テロ</a:t>
            </a:r>
            <a:r>
              <a:rPr kumimoji="1" lang="ja-JP" altLang="en-US" b="1" dirty="0" smtClean="0">
                <a:solidFill>
                  <a:schemeClr val="tx1"/>
                </a:solidFill>
              </a:rPr>
              <a:t>や組織犯罪と無縁な多くの犯罪について共謀罪規定を設けることが、有効であると信ずることの方が危険である。</a:t>
            </a:r>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57</a:t>
            </a:fld>
            <a:endParaRPr kumimoji="1" lang="ja-JP" altLang="en-US"/>
          </a:p>
        </p:txBody>
      </p:sp>
    </p:spTree>
    <p:extLst>
      <p:ext uri="{BB962C8B-B14F-4D97-AF65-F5344CB8AC3E}">
        <p14:creationId xmlns="" xmlns:p14="http://schemas.microsoft.com/office/powerpoint/2010/main" val="3813793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条約は各国の国内法原則の</a:t>
            </a:r>
            <a:br>
              <a:rPr kumimoji="1" lang="ja-JP" altLang="en-US" b="1" dirty="0" smtClean="0"/>
            </a:br>
            <a:r>
              <a:rPr kumimoji="1" lang="ja-JP" altLang="en-US" b="1" dirty="0" smtClean="0"/>
              <a:t>尊重を認めている</a:t>
            </a:r>
            <a:endParaRPr kumimoji="1" lang="ja-JP" altLang="en-US" b="1" dirty="0"/>
          </a:p>
        </p:txBody>
      </p:sp>
      <p:sp>
        <p:nvSpPr>
          <p:cNvPr id="3" name="コンテンツ プレースホルダー 2"/>
          <p:cNvSpPr>
            <a:spLocks noGrp="1"/>
          </p:cNvSpPr>
          <p:nvPr>
            <p:ph idx="1"/>
          </p:nvPr>
        </p:nvSpPr>
        <p:spPr>
          <a:xfrm>
            <a:off x="864382" y="2489200"/>
            <a:ext cx="7740066" cy="3530600"/>
          </a:xfrm>
        </p:spPr>
        <p:txBody>
          <a:bodyPr>
            <a:normAutofit/>
          </a:bodyPr>
          <a:lstStyle/>
          <a:p>
            <a:r>
              <a:rPr lang="ja-JP" altLang="ja-JP" b="1" dirty="0" smtClean="0">
                <a:solidFill>
                  <a:schemeClr val="tx1"/>
                </a:solidFill>
              </a:rPr>
              <a:t>世界</a:t>
            </a:r>
            <a:r>
              <a:rPr lang="ja-JP" altLang="ja-JP" b="1" dirty="0">
                <a:solidFill>
                  <a:schemeClr val="tx1"/>
                </a:solidFill>
              </a:rPr>
              <a:t>各国の状況を見る限り、日本の政府案のような極端な立法をした国はほとんど見つけられない</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そもそも</a:t>
            </a:r>
            <a:r>
              <a:rPr lang="ja-JP" altLang="ja-JP" b="1" dirty="0">
                <a:solidFill>
                  <a:schemeClr val="tx1"/>
                </a:solidFill>
              </a:rPr>
              <a:t>この条約は各国の法体系に沿って国内法化されればよいのである。「共謀罪」新設法案は、わが国の刑事法体系の基本原則に矛盾し、基本的人権の保障と深刻な対立を引き起こすおそれが高く、また、導入の根拠とされている「越境組織犯罪防止条約」の批准にも、この導入は不可欠とは言えないとする立場を日弁連は確認してきた</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日本</a:t>
            </a:r>
            <a:r>
              <a:rPr lang="ja-JP" altLang="ja-JP" b="1" dirty="0">
                <a:solidFill>
                  <a:schemeClr val="tx1"/>
                </a:solidFill>
              </a:rPr>
              <a:t>の法制では、組織犯罪を未然に防ぐための多様な制度を備えているのであり、国連越境組織犯罪条約の批准にも、この導入は不可欠とは言えないとするのが、日弁連の立場だ（２００６年９月１４日日弁連意見書）。</a:t>
            </a: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58</a:t>
            </a:fld>
            <a:endParaRPr kumimoji="1" lang="ja-JP" altLang="en-US"/>
          </a:p>
        </p:txBody>
      </p:sp>
    </p:spTree>
    <p:extLst>
      <p:ext uri="{BB962C8B-B14F-4D97-AF65-F5344CB8AC3E}">
        <p14:creationId xmlns="" xmlns:p14="http://schemas.microsoft.com/office/powerpoint/2010/main" val="25436684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９．監視社会化を進める新法案の国会提出に反対する</a:t>
            </a:r>
            <a:endParaRPr kumimoji="1" lang="ja-JP" altLang="en-US" b="1" dirty="0"/>
          </a:p>
        </p:txBody>
      </p:sp>
      <p:sp>
        <p:nvSpPr>
          <p:cNvPr id="3" name="テキス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59</a:t>
            </a:fld>
            <a:endParaRPr kumimoji="1" lang="ja-JP" altLang="en-US"/>
          </a:p>
        </p:txBody>
      </p:sp>
    </p:spTree>
    <p:extLst>
      <p:ext uri="{BB962C8B-B14F-4D97-AF65-F5344CB8AC3E}">
        <p14:creationId xmlns="" xmlns:p14="http://schemas.microsoft.com/office/powerpoint/2010/main" val="921902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b="1" dirty="0" smtClean="0"/>
              <a:t>2006</a:t>
            </a:r>
            <a:r>
              <a:rPr kumimoji="1" lang="ja-JP" altLang="en-US" b="1" dirty="0" smtClean="0"/>
              <a:t>年国会における大混乱</a:t>
            </a:r>
            <a:br>
              <a:rPr kumimoji="1" lang="ja-JP" altLang="en-US" b="1" dirty="0" smtClean="0"/>
            </a:br>
            <a:r>
              <a:rPr kumimoji="1" lang="ja-JP" altLang="en-US" b="1" dirty="0" smtClean="0"/>
              <a:t>の末に廃案に</a:t>
            </a:r>
            <a:endParaRPr kumimoji="1" lang="ja-JP" altLang="en-US" b="1" dirty="0"/>
          </a:p>
        </p:txBody>
      </p:sp>
      <p:sp>
        <p:nvSpPr>
          <p:cNvPr id="3" name="コンテンツ プレースホルダー 2"/>
          <p:cNvSpPr>
            <a:spLocks noGrp="1"/>
          </p:cNvSpPr>
          <p:nvPr>
            <p:ph idx="1"/>
          </p:nvPr>
        </p:nvSpPr>
        <p:spPr>
          <a:xfrm>
            <a:off x="755576" y="2489200"/>
            <a:ext cx="7714348" cy="3820120"/>
          </a:xfrm>
        </p:spPr>
        <p:txBody>
          <a:bodyPr>
            <a:normAutofit fontScale="92500"/>
          </a:bodyPr>
          <a:lstStyle/>
          <a:p>
            <a:r>
              <a:rPr lang="ja-JP" altLang="ja-JP" b="1" dirty="0">
                <a:solidFill>
                  <a:schemeClr val="tx1"/>
                </a:solidFill>
              </a:rPr>
              <a:t>２００６年　第１６４回通常国会において，民主党は長期５年の刑期を超える犯罪を対象とし，対象犯罪を約３００に減らし，準備行為を要件とし，犯罪の越境性と組織犯罪集団の関与を要件とする第二次修正案を提案した</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度重なる</a:t>
            </a:r>
            <a:r>
              <a:rPr lang="ja-JP" altLang="ja-JP" b="1" dirty="0">
                <a:solidFill>
                  <a:schemeClr val="tx1"/>
                </a:solidFill>
              </a:rPr>
              <a:t>強行採決の動きがあり，自民党は第二次修正案まで提出した。６月１日には，自民党がこの民主党案をいわゆる丸のみする方針を明らかにしたが，それまで，不可能としてきた修正を受け容れるものであったため，民主党は過去の質問主意書の回答を修正すべきであると主張した</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直後</a:t>
            </a:r>
            <a:r>
              <a:rPr lang="ja-JP" altLang="ja-JP" b="1" dirty="0">
                <a:solidFill>
                  <a:schemeClr val="tx1"/>
                </a:solidFill>
              </a:rPr>
              <a:t>に，自民党は，いったんは民主党案を丸呑みするものの，すぐに修正する意図であることが，細田官房長官の発言などによって発覚し，合意は成立しなかった。会期末には，与党は第三次修正案を会議録に添付した。</a:t>
            </a:r>
            <a:r>
              <a:rPr lang="x-none" altLang="ja-JP" b="1" dirty="0">
                <a:solidFill>
                  <a:schemeClr val="tx1"/>
                </a:solidFill>
              </a:rPr>
              <a:t> </a:t>
            </a:r>
            <a:endParaRPr lang="ja-JP" altLang="ja-JP" b="1" dirty="0">
              <a:solidFill>
                <a:schemeClr val="tx1"/>
              </a:solidFill>
            </a:endParaRPr>
          </a:p>
          <a:p>
            <a:r>
              <a:rPr lang="ja-JP" altLang="ja-JP" b="1" dirty="0">
                <a:solidFill>
                  <a:schemeClr val="tx1"/>
                </a:solidFill>
              </a:rPr>
              <a:t>２００６年　第１６５回臨時国会において，法務委員会理事会で与党は共謀罪審議入りを強く求めたが，審議入りしなかった。</a:t>
            </a:r>
          </a:p>
          <a:p>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6</a:t>
            </a:fld>
            <a:endParaRPr kumimoji="1" lang="ja-JP" altLang="en-US"/>
          </a:p>
        </p:txBody>
      </p:sp>
    </p:spTree>
    <p:extLst>
      <p:ext uri="{BB962C8B-B14F-4D97-AF65-F5344CB8AC3E}">
        <p14:creationId xmlns="" xmlns:p14="http://schemas.microsoft.com/office/powerpoint/2010/main" val="28754529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自民党・公明党の与党協議</a:t>
            </a:r>
            <a:endParaRPr kumimoji="1" lang="ja-JP" altLang="en-US" b="1" dirty="0"/>
          </a:p>
        </p:txBody>
      </p:sp>
      <p:sp>
        <p:nvSpPr>
          <p:cNvPr id="3" name="コンテンツ プレースホルダー 2"/>
          <p:cNvSpPr>
            <a:spLocks noGrp="1"/>
          </p:cNvSpPr>
          <p:nvPr>
            <p:ph idx="1"/>
          </p:nvPr>
        </p:nvSpPr>
        <p:spPr>
          <a:xfrm>
            <a:off x="864382" y="2489200"/>
            <a:ext cx="7524042" cy="4108152"/>
          </a:xfrm>
        </p:spPr>
        <p:txBody>
          <a:bodyPr>
            <a:normAutofit/>
          </a:bodyPr>
          <a:lstStyle/>
          <a:p>
            <a:r>
              <a:rPr kumimoji="1" lang="ja-JP" altLang="en-US" sz="2400" b="1" dirty="0" smtClean="0">
                <a:solidFill>
                  <a:schemeClr val="tx1"/>
                </a:solidFill>
              </a:rPr>
              <a:t>２０１６年８月、朝日新聞のスクープをすべての報道機関が追認したことから、政府内に国会に法案を提出する動きがあることは明らかである。</a:t>
            </a:r>
          </a:p>
          <a:p>
            <a:r>
              <a:rPr lang="ja-JP" altLang="en-US" sz="2400" b="1" dirty="0" smtClean="0">
                <a:solidFill>
                  <a:schemeClr val="tx1"/>
                </a:solidFill>
              </a:rPr>
              <a:t>その発信源は法務省ではなく、官邸である。</a:t>
            </a:r>
            <a:endParaRPr kumimoji="1" lang="ja-JP" altLang="en-US" sz="2400" b="1" dirty="0" smtClean="0">
              <a:solidFill>
                <a:schemeClr val="tx1"/>
              </a:solidFill>
            </a:endParaRPr>
          </a:p>
          <a:p>
            <a:r>
              <a:rPr kumimoji="1" lang="ja-JP" altLang="en-US" sz="2400" b="1" dirty="0" smtClean="0">
                <a:solidFill>
                  <a:schemeClr val="tx1"/>
                </a:solidFill>
              </a:rPr>
              <a:t>次期臨時国会に法案が提出されるかどうか、自民党と公明党の間の与党協議の動向に係っている。</a:t>
            </a:r>
          </a:p>
          <a:p>
            <a:r>
              <a:rPr lang="ja-JP" altLang="en-US" sz="2400" b="1" dirty="0">
                <a:solidFill>
                  <a:schemeClr val="tx1"/>
                </a:solidFill>
              </a:rPr>
              <a:t>短期間のうち</a:t>
            </a:r>
            <a:r>
              <a:rPr lang="ja-JP" altLang="en-US" sz="2400" b="1" dirty="0" smtClean="0">
                <a:solidFill>
                  <a:schemeClr val="tx1"/>
                </a:solidFill>
              </a:rPr>
              <a:t>に全国の弁護士会で反対の声明をあげ、臨時国会への提案を阻止しよう。</a:t>
            </a:r>
            <a:endParaRPr kumimoji="1" lang="ja-JP" altLang="en-US" sz="2400"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60</a:t>
            </a:fld>
            <a:endParaRPr kumimoji="1" lang="ja-JP" altLang="en-US"/>
          </a:p>
        </p:txBody>
      </p:sp>
    </p:spTree>
    <p:extLst>
      <p:ext uri="{BB962C8B-B14F-4D97-AF65-F5344CB8AC3E}">
        <p14:creationId xmlns="" xmlns:p14="http://schemas.microsoft.com/office/powerpoint/2010/main" val="7882752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新法案の国会提出に反対する</a:t>
            </a:r>
            <a:r>
              <a:rPr lang="ja-JP" altLang="ja-JP" b="1" dirty="0">
                <a:solidFill>
                  <a:schemeClr val="tx1"/>
                </a:solidFill>
              </a:rPr>
              <a:t/>
            </a:r>
            <a:br>
              <a:rPr lang="ja-JP" altLang="ja-JP" b="1" dirty="0">
                <a:solidFill>
                  <a:schemeClr val="tx1"/>
                </a:solidFill>
              </a:rPr>
            </a:br>
            <a:endParaRPr kumimoji="1" lang="ja-JP" altLang="en-US" b="1" dirty="0">
              <a:solidFill>
                <a:schemeClr val="tx1"/>
              </a:solidFill>
            </a:endParaRPr>
          </a:p>
        </p:txBody>
      </p:sp>
      <p:sp>
        <p:nvSpPr>
          <p:cNvPr id="3" name="コンテンツ プレースホルダー 2"/>
          <p:cNvSpPr>
            <a:spLocks noGrp="1"/>
          </p:cNvSpPr>
          <p:nvPr>
            <p:ph idx="1"/>
          </p:nvPr>
        </p:nvSpPr>
        <p:spPr>
          <a:xfrm>
            <a:off x="864382" y="2489200"/>
            <a:ext cx="7740066" cy="3964136"/>
          </a:xfrm>
        </p:spPr>
        <p:txBody>
          <a:bodyPr>
            <a:normAutofit/>
          </a:bodyPr>
          <a:lstStyle/>
          <a:p>
            <a:r>
              <a:rPr lang="ja-JP" altLang="ja-JP" b="1" dirty="0" smtClean="0">
                <a:solidFill>
                  <a:schemeClr val="tx1"/>
                </a:solidFill>
              </a:rPr>
              <a:t>日</a:t>
            </a:r>
            <a:r>
              <a:rPr lang="ja-JP" altLang="ja-JP" b="1" dirty="0">
                <a:solidFill>
                  <a:schemeClr val="tx1"/>
                </a:solidFill>
              </a:rPr>
              <a:t>弁連が、起草途中の越境組織犯罪防止条約の問題に関わって、１７年の歳月が流れている。私が日弁連の事務総長、平岡秀夫議員が法務大臣となった２０１１年の秋、私たちは、積年の共謀罪問題の決着を図ろうとした</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日</a:t>
            </a:r>
            <a:r>
              <a:rPr lang="ja-JP" altLang="ja-JP" b="1" dirty="0">
                <a:solidFill>
                  <a:schemeClr val="tx1"/>
                </a:solidFill>
              </a:rPr>
              <a:t>弁連が提案し、民主党が採ろうとした上記の方向性こそ、条約の批准をめざすための一番の近道であると考えたからだ。一度は、法務省幹部はこのような解決の方向を探ろうとした形跡がある。しかし、外務省は動かず、平岡大臣の辞任と民主党政権の崩壊によって、このような方向での解決は実現しなかった。</a:t>
            </a:r>
          </a:p>
          <a:p>
            <a:r>
              <a:rPr lang="ja-JP" altLang="ja-JP" b="1" dirty="0" smtClean="0">
                <a:solidFill>
                  <a:schemeClr val="tx1"/>
                </a:solidFill>
              </a:rPr>
              <a:t>政府</a:t>
            </a:r>
            <a:r>
              <a:rPr lang="ja-JP" altLang="ja-JP" b="1" dirty="0">
                <a:solidFill>
                  <a:schemeClr val="tx1"/>
                </a:solidFill>
              </a:rPr>
              <a:t>が、１０年前に成立させられなかった修正案よりも、さらに後退した「新法案」を出してくるならば、私たちは敢然とこれに立ちふさがり、安倍政権の監視社会化を強め、人々を萎縮させ、民主主義を窒息させる野望を挫かなくてはならない。</a:t>
            </a: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61</a:t>
            </a:fld>
            <a:endParaRPr kumimoji="1" lang="ja-JP" altLang="en-US"/>
          </a:p>
        </p:txBody>
      </p:sp>
    </p:spTree>
    <p:extLst>
      <p:ext uri="{BB962C8B-B14F-4D97-AF65-F5344CB8AC3E}">
        <p14:creationId xmlns="" xmlns:p14="http://schemas.microsoft.com/office/powerpoint/2010/main" val="770639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t>民主党政権のもとでも</a:t>
            </a:r>
            <a:br>
              <a:rPr kumimoji="1" lang="ja-JP" altLang="en-US" b="1" dirty="0" smtClean="0"/>
            </a:br>
            <a:r>
              <a:rPr kumimoji="1" lang="ja-JP" altLang="en-US" b="1" dirty="0" smtClean="0"/>
              <a:t>問題は解決されず</a:t>
            </a:r>
            <a:endParaRPr kumimoji="1" lang="ja-JP" altLang="en-US" b="1" dirty="0"/>
          </a:p>
        </p:txBody>
      </p:sp>
      <p:sp>
        <p:nvSpPr>
          <p:cNvPr id="3" name="コンテンツ プレースホルダー 2"/>
          <p:cNvSpPr>
            <a:spLocks noGrp="1"/>
          </p:cNvSpPr>
          <p:nvPr>
            <p:ph idx="1"/>
          </p:nvPr>
        </p:nvSpPr>
        <p:spPr>
          <a:xfrm>
            <a:off x="683568" y="2276872"/>
            <a:ext cx="7992888" cy="4536504"/>
          </a:xfrm>
        </p:spPr>
        <p:txBody>
          <a:bodyPr>
            <a:normAutofit fontScale="70000" lnSpcReduction="20000"/>
          </a:bodyPr>
          <a:lstStyle/>
          <a:p>
            <a:r>
              <a:rPr lang="ja-JP" altLang="ja-JP" b="1" dirty="0">
                <a:solidFill>
                  <a:schemeClr val="tx1"/>
                </a:solidFill>
              </a:rPr>
              <a:t>２００７年　２月に自由民主党の法務部会「条約刑法検討に関する小委員会」は共謀罪をテロ等謀議罪に改称することなどをその内容とする提案を了承した。しかし，同案は自民党内の正式決定に至らず，国会にも提出されず，第１６６回通常国会，第１６７回臨時国会において審議はされなかった。</a:t>
            </a:r>
          </a:p>
          <a:p>
            <a:r>
              <a:rPr lang="ja-JP" altLang="ja-JP" b="1" dirty="0">
                <a:solidFill>
                  <a:schemeClr val="tx1"/>
                </a:solidFill>
              </a:rPr>
              <a:t>２００７年　参議院選挙において，参議院では与野党の勢力が逆転して以降は，共謀罪法案が国会で議論されたことはないまま，２００９年７月２１日衆議院解散によりふたたび廃案となり，今日に至っている。</a:t>
            </a:r>
          </a:p>
          <a:p>
            <a:r>
              <a:rPr lang="ja-JP" altLang="ja-JP" b="1" dirty="0">
                <a:solidFill>
                  <a:schemeClr val="tx1"/>
                </a:solidFill>
              </a:rPr>
              <a:t>２００９年　民主党は「マニフェスト２００９」において，共謀罪法案を成立させることなく国連越境組織犯罪防止条約を批准する方針を示し，総選挙で政権交代を実現した</a:t>
            </a:r>
            <a:r>
              <a:rPr lang="ja-JP" altLang="ja-JP" b="1" dirty="0" smtClean="0">
                <a:solidFill>
                  <a:schemeClr val="tx1"/>
                </a:solidFill>
              </a:rPr>
              <a:t>。</a:t>
            </a:r>
            <a:endParaRPr lang="en-US" altLang="ja-JP" b="1" dirty="0" smtClean="0">
              <a:solidFill>
                <a:schemeClr val="tx1"/>
              </a:solidFill>
            </a:endParaRPr>
          </a:p>
          <a:p>
            <a:r>
              <a:rPr lang="ja-JP" altLang="en-US" b="1" dirty="0" smtClean="0">
                <a:solidFill>
                  <a:schemeClr val="tx1"/>
                </a:solidFill>
              </a:rPr>
              <a:t>２０１１年　サイバー犯罪条約の国内法化法案が修正の上可決。</a:t>
            </a:r>
            <a:endParaRPr lang="ja-JP" altLang="ja-JP" b="1" dirty="0">
              <a:solidFill>
                <a:schemeClr val="tx1"/>
              </a:solidFill>
            </a:endParaRPr>
          </a:p>
          <a:p>
            <a:r>
              <a:rPr lang="ja-JP" altLang="ja-JP" b="1" dirty="0">
                <a:solidFill>
                  <a:schemeClr val="tx1"/>
                </a:solidFill>
              </a:rPr>
              <a:t>２０１１年　９月２日平岡秀夫氏が法務大臣に就任し，１１月７日，法務省の関係部局に対して，また外務省の関係部局に対しては，法務省刑事局を通じて，共謀罪に関する状況調査（条約交渉の経緯，条約締結に向けての各国の対応，「条約の留保」の可能性等）と，共謀罪法案に関する立法方針の検討を指示した</a:t>
            </a:r>
            <a:r>
              <a:rPr lang="ja-JP" altLang="ja-JP" b="1" dirty="0" smtClean="0">
                <a:solidFill>
                  <a:schemeClr val="tx1"/>
                </a:solidFill>
              </a:rPr>
              <a:t>。</a:t>
            </a:r>
            <a:endParaRPr lang="ja-JP" altLang="en-US" b="1" dirty="0" smtClean="0">
              <a:solidFill>
                <a:schemeClr val="tx1"/>
              </a:solidFill>
            </a:endParaRPr>
          </a:p>
          <a:p>
            <a:r>
              <a:rPr lang="ja-JP" altLang="ja-JP" b="1" dirty="0" smtClean="0">
                <a:solidFill>
                  <a:schemeClr val="tx1"/>
                </a:solidFill>
              </a:rPr>
              <a:t>２０１２年</a:t>
            </a:r>
            <a:r>
              <a:rPr lang="ja-JP" altLang="ja-JP" b="1" dirty="0">
                <a:solidFill>
                  <a:schemeClr val="tx1"/>
                </a:solidFill>
              </a:rPr>
              <a:t>　第４６回総選挙で自民公明連立政権が発足。</a:t>
            </a:r>
          </a:p>
          <a:p>
            <a:r>
              <a:rPr lang="ja-JP" altLang="ja-JP" b="1" dirty="0">
                <a:solidFill>
                  <a:schemeClr val="tx1"/>
                </a:solidFill>
              </a:rPr>
              <a:t>２０１３年　１２月の特定秘密保護法の成立直後，２０１５年１１月のフランス・テロ事件などの際に，複数の政府高官は共謀罪法案の早期成立を主張したが，政治情勢上の考慮から今日まで法案は国会に提案されていない。</a:t>
            </a:r>
          </a:p>
          <a:p>
            <a:r>
              <a:rPr lang="ja-JP" altLang="ja-JP" b="1" dirty="0">
                <a:solidFill>
                  <a:schemeClr val="tx1"/>
                </a:solidFill>
              </a:rPr>
              <a:t>２０１６年　８月、各報道機関は、政府が、共謀罪創設規定を含む法案について、「共謀罪」を「テロ等組織犯罪準備罪」と名称を改ためてとりまとめ、今臨時国会に提出することを検討していると報じた</a:t>
            </a:r>
            <a:r>
              <a:rPr lang="ja-JP" altLang="ja-JP" b="1" dirty="0" smtClean="0">
                <a:solidFill>
                  <a:schemeClr val="tx1"/>
                </a:solidFill>
              </a:rPr>
              <a:t>。</a:t>
            </a:r>
            <a:r>
              <a:rPr lang="en-US" altLang="ja-JP" b="1" dirty="0">
                <a:solidFill>
                  <a:schemeClr val="tx1"/>
                </a:solidFill>
              </a:rPr>
              <a:t> </a:t>
            </a:r>
            <a:endParaRPr lang="ja-JP" altLang="ja-JP" b="1" dirty="0">
              <a:solidFill>
                <a:schemeClr val="tx1"/>
              </a:solidFill>
            </a:endParaRPr>
          </a:p>
          <a:p>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7</a:t>
            </a:fld>
            <a:endParaRPr kumimoji="1" lang="ja-JP" altLang="en-US"/>
          </a:p>
        </p:txBody>
      </p:sp>
    </p:spTree>
    <p:extLst>
      <p:ext uri="{BB962C8B-B14F-4D97-AF65-F5344CB8AC3E}">
        <p14:creationId xmlns="" xmlns:p14="http://schemas.microsoft.com/office/powerpoint/2010/main" val="607309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257588"/>
            <a:ext cx="3090672" cy="3020344"/>
          </a:xfrm>
        </p:spPr>
        <p:txBody>
          <a:bodyPr/>
          <a:lstStyle/>
          <a:p>
            <a:r>
              <a:rPr kumimoji="1" lang="ja-JP" altLang="en-US" b="1" dirty="0" smtClean="0">
                <a:latin typeface="+mn-ea"/>
                <a:ea typeface="+mn-ea"/>
              </a:rPr>
              <a:t>２．共謀罪法案</a:t>
            </a:r>
            <a:br>
              <a:rPr kumimoji="1" lang="ja-JP" altLang="en-US" b="1" dirty="0" smtClean="0">
                <a:latin typeface="+mn-ea"/>
                <a:ea typeface="+mn-ea"/>
              </a:rPr>
            </a:br>
            <a:r>
              <a:rPr lang="ja-JP" altLang="en-US" b="1" dirty="0" smtClean="0">
                <a:latin typeface="+mn-ea"/>
                <a:ea typeface="+mn-ea"/>
              </a:rPr>
              <a:t>再提出の動き</a:t>
            </a:r>
            <a:br>
              <a:rPr lang="ja-JP" altLang="en-US" b="1" dirty="0" smtClean="0">
                <a:latin typeface="+mn-ea"/>
                <a:ea typeface="+mn-ea"/>
              </a:rPr>
            </a:br>
            <a:endParaRPr kumimoji="1" lang="ja-JP" altLang="en-US" b="1" dirty="0">
              <a:solidFill>
                <a:schemeClr val="tx1"/>
              </a:solidFill>
              <a:latin typeface="+mn-ea"/>
              <a:ea typeface="+mn-ea"/>
            </a:endParaRPr>
          </a:p>
        </p:txBody>
      </p:sp>
      <p:sp>
        <p:nvSpPr>
          <p:cNvPr id="3" name="スライド番号プレースホルダー 2"/>
          <p:cNvSpPr>
            <a:spLocks noGrp="1"/>
          </p:cNvSpPr>
          <p:nvPr>
            <p:ph type="sldNum" sz="quarter" idx="12"/>
          </p:nvPr>
        </p:nvSpPr>
        <p:spPr/>
        <p:txBody>
          <a:bodyPr/>
          <a:lstStyle/>
          <a:p>
            <a:fld id="{09B9841C-DB28-415D-BD98-1D865182E815}" type="slidenum">
              <a:rPr kumimoji="1" lang="ja-JP" altLang="en-US" smtClean="0"/>
              <a:pPr/>
              <a:t>8</a:t>
            </a:fld>
            <a:endParaRPr kumimoji="1" lang="ja-JP" altLang="en-US"/>
          </a:p>
        </p:txBody>
      </p:sp>
      <p:sp>
        <p:nvSpPr>
          <p:cNvPr id="6" name="テキスト プレースホルダー 5"/>
          <p:cNvSpPr>
            <a:spLocks noGrp="1"/>
          </p:cNvSpPr>
          <p:nvPr>
            <p:ph type="body" idx="1"/>
          </p:nvPr>
        </p:nvSpPr>
        <p:spPr/>
        <p:txBody>
          <a:bodyPr/>
          <a:lstStyle/>
          <a:p>
            <a:endParaRPr kumimoji="1" lang="ja-JP" altLang="en-US" dirty="0"/>
          </a:p>
        </p:txBody>
      </p:sp>
      <p:pic>
        <p:nvPicPr>
          <p:cNvPr id="8" name="図 7"/>
          <p:cNvPicPr>
            <a:picLocks noChangeAspect="1"/>
          </p:cNvPicPr>
          <p:nvPr/>
        </p:nvPicPr>
        <p:blipFill>
          <a:blip r:embed="rId2" cstate="print"/>
          <a:stretch>
            <a:fillRect/>
          </a:stretch>
        </p:blipFill>
        <p:spPr>
          <a:xfrm>
            <a:off x="3635896" y="1460856"/>
            <a:ext cx="5544553" cy="3264288"/>
          </a:xfrm>
          <a:prstGeom prst="rect">
            <a:avLst/>
          </a:prstGeom>
        </p:spPr>
      </p:pic>
      <p:sp>
        <p:nvSpPr>
          <p:cNvPr id="9" name="テキスト ボックス 8"/>
          <p:cNvSpPr txBox="1"/>
          <p:nvPr/>
        </p:nvSpPr>
        <p:spPr>
          <a:xfrm>
            <a:off x="4788024" y="5085184"/>
            <a:ext cx="2031325" cy="1200329"/>
          </a:xfrm>
          <a:prstGeom prst="rect">
            <a:avLst/>
          </a:prstGeom>
          <a:noFill/>
        </p:spPr>
        <p:txBody>
          <a:bodyPr wrap="none" rtlCol="0">
            <a:spAutoFit/>
          </a:bodyPr>
          <a:lstStyle/>
          <a:p>
            <a:r>
              <a:rPr kumimoji="1" lang="en-US" altLang="ja-JP" sz="2400" b="1" dirty="0" smtClean="0"/>
              <a:t>2016/8/26</a:t>
            </a:r>
          </a:p>
          <a:p>
            <a:r>
              <a:rPr kumimoji="1" lang="ja-JP" altLang="en-US" sz="2400" b="1" dirty="0" smtClean="0"/>
              <a:t>朝日新聞</a:t>
            </a:r>
          </a:p>
          <a:p>
            <a:r>
              <a:rPr lang="ja-JP" altLang="en-US" sz="2400" b="1" dirty="0"/>
              <a:t>私のコメント</a:t>
            </a:r>
            <a:endParaRPr kumimoji="1" lang="ja-JP" altLang="en-US" sz="2400" b="1" dirty="0"/>
          </a:p>
        </p:txBody>
      </p:sp>
    </p:spTree>
    <p:extLst>
      <p:ext uri="{BB962C8B-B14F-4D97-AF65-F5344CB8AC3E}">
        <p14:creationId xmlns="" xmlns:p14="http://schemas.microsoft.com/office/powerpoint/2010/main" val="2468975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t>共謀罪法案　</a:t>
            </a:r>
            <a:r>
              <a:rPr lang="en-US" altLang="ja-JP" b="1" dirty="0" smtClean="0"/>
              <a:t>2016</a:t>
            </a:r>
            <a:r>
              <a:rPr lang="ja-JP" altLang="ja-JP" b="1" dirty="0" smtClean="0"/>
              <a:t>臨時</a:t>
            </a:r>
            <a:r>
              <a:rPr lang="ja-JP" altLang="ja-JP" b="1" dirty="0"/>
              <a:t>国会</a:t>
            </a:r>
            <a:r>
              <a:rPr lang="ja-JP" altLang="ja-JP" b="1" dirty="0" smtClean="0"/>
              <a:t>へ</a:t>
            </a:r>
            <a:r>
              <a:rPr lang="en-US" altLang="ja-JP" b="1" dirty="0" smtClean="0"/>
              <a:t/>
            </a:r>
            <a:br>
              <a:rPr lang="en-US" altLang="ja-JP" b="1" dirty="0" smtClean="0"/>
            </a:br>
            <a:r>
              <a:rPr lang="ja-JP" altLang="ja-JP" b="1" dirty="0" smtClean="0"/>
              <a:t>再提出か</a:t>
            </a:r>
            <a:r>
              <a:rPr lang="ja-JP" altLang="en-US" b="1" dirty="0" smtClean="0"/>
              <a:t>？</a:t>
            </a:r>
            <a:r>
              <a:rPr lang="ja-JP" altLang="ja-JP" b="1" dirty="0"/>
              <a:t/>
            </a:r>
            <a:br>
              <a:rPr lang="ja-JP" altLang="ja-JP" b="1" dirty="0"/>
            </a:br>
            <a:endParaRPr kumimoji="1" lang="ja-JP" altLang="en-US" b="1" dirty="0"/>
          </a:p>
        </p:txBody>
      </p:sp>
      <p:sp>
        <p:nvSpPr>
          <p:cNvPr id="3" name="コンテンツ プレースホルダー 2"/>
          <p:cNvSpPr>
            <a:spLocks noGrp="1"/>
          </p:cNvSpPr>
          <p:nvPr>
            <p:ph idx="1"/>
          </p:nvPr>
        </p:nvSpPr>
        <p:spPr>
          <a:xfrm>
            <a:off x="864382" y="2489200"/>
            <a:ext cx="7605542" cy="4180160"/>
          </a:xfrm>
        </p:spPr>
        <p:txBody>
          <a:bodyPr>
            <a:normAutofit fontScale="92500" lnSpcReduction="10000"/>
          </a:bodyPr>
          <a:lstStyle/>
          <a:p>
            <a:pPr fontAlgn="base" hangingPunct="0"/>
            <a:r>
              <a:rPr lang="ja-JP" altLang="ja-JP" b="1" dirty="0" smtClean="0">
                <a:solidFill>
                  <a:schemeClr val="tx1"/>
                </a:solidFill>
              </a:rPr>
              <a:t>報道</a:t>
            </a:r>
            <a:r>
              <a:rPr lang="ja-JP" altLang="ja-JP" b="1" dirty="0">
                <a:solidFill>
                  <a:schemeClr val="tx1"/>
                </a:solidFill>
              </a:rPr>
              <a:t>機関は、政府が、２００３，２００４，２００５年の３回に渡り国会に提出され、当連合会や野党の強い反対で廃案となっていた共謀罪規定を含む法案の修正法案をまとめ、今臨時国会に提案を検討していると報じている。</a:t>
            </a:r>
          </a:p>
          <a:p>
            <a:pPr fontAlgn="base" hangingPunct="0"/>
            <a:r>
              <a:rPr lang="ja-JP" altLang="ja-JP" b="1" dirty="0" smtClean="0">
                <a:solidFill>
                  <a:schemeClr val="tx1"/>
                </a:solidFill>
              </a:rPr>
              <a:t>提出</a:t>
            </a:r>
            <a:r>
              <a:rPr lang="ja-JP" altLang="ja-JP" b="1" dirty="0">
                <a:solidFill>
                  <a:schemeClr val="tx1"/>
                </a:solidFill>
              </a:rPr>
              <a:t>予定とされる法案では、「組織犯罪集団に係る実行準備行為を伴う犯罪遂行の計画罪」（以下「新法案」という）を新設し、その略称を「テロ等組織犯罪準備罪」とする。新法案を２００３年の政府原案と比較すると、適用対象を「団体」とされていたものを「組織的な犯罪集団の活動」とし、団体のうち，その結合関係の基礎としての共同の目的が死刑若しくは無期若しくは長期４年以上の懲役若しくは禁固の刑が定められている罪等を実行することにある団体をいうと定義された。</a:t>
            </a:r>
          </a:p>
          <a:p>
            <a:pPr fontAlgn="base" hangingPunct="0"/>
            <a:r>
              <a:rPr lang="ja-JP" altLang="ja-JP" b="1" dirty="0">
                <a:solidFill>
                  <a:schemeClr val="tx1"/>
                </a:solidFill>
              </a:rPr>
              <a:t>また、犯罪の「遂行を二人以上で計画した者」を処罰することとし、「その計画をした者のいずれかによりその計画にかかる犯罪の実行のための資金又は物品の取得その他の当該犯罪の実行の準備行為が行われたとき」という要件を付した。</a:t>
            </a:r>
          </a:p>
          <a:p>
            <a:endParaRPr kumimoji="1" lang="ja-JP" altLang="en-US" b="1" dirty="0">
              <a:solidFill>
                <a:schemeClr val="tx1"/>
              </a:solidFill>
            </a:endParaRPr>
          </a:p>
        </p:txBody>
      </p:sp>
      <p:sp>
        <p:nvSpPr>
          <p:cNvPr id="4" name="スライド番号プレースホルダー 3"/>
          <p:cNvSpPr>
            <a:spLocks noGrp="1"/>
          </p:cNvSpPr>
          <p:nvPr>
            <p:ph type="sldNum" sz="quarter" idx="12"/>
          </p:nvPr>
        </p:nvSpPr>
        <p:spPr/>
        <p:txBody>
          <a:bodyPr/>
          <a:lstStyle/>
          <a:p>
            <a:fld id="{09B9841C-DB28-415D-BD98-1D865182E815}" type="slidenum">
              <a:rPr kumimoji="1" lang="ja-JP" altLang="en-US" smtClean="0"/>
              <a:pPr/>
              <a:t>9</a:t>
            </a:fld>
            <a:endParaRPr kumimoji="1" lang="ja-JP" altLang="en-US"/>
          </a:p>
        </p:txBody>
      </p:sp>
    </p:spTree>
    <p:extLst>
      <p:ext uri="{BB962C8B-B14F-4D97-AF65-F5344CB8AC3E}">
        <p14:creationId xmlns="" xmlns:p14="http://schemas.microsoft.com/office/powerpoint/2010/main" val="2108987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ボードルーム">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イオン ボードルーム">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ボードルーム">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2928</TotalTime>
  <Words>7264</Words>
  <Application>Microsoft Office PowerPoint</Application>
  <PresentationFormat>画面に合わせる (4:3)</PresentationFormat>
  <Paragraphs>369</Paragraphs>
  <Slides>61</Slides>
  <Notes>3</Notes>
  <HiddenSlides>0</HiddenSlides>
  <MMClips>0</MMClips>
  <ScaleCrop>false</ScaleCrop>
  <HeadingPairs>
    <vt:vector size="4" baseType="variant">
      <vt:variant>
        <vt:lpstr>テーマ</vt:lpstr>
      </vt:variant>
      <vt:variant>
        <vt:i4>1</vt:i4>
      </vt:variant>
      <vt:variant>
        <vt:lpstr>スライド タイトル</vt:lpstr>
      </vt:variant>
      <vt:variant>
        <vt:i4>61</vt:i4>
      </vt:variant>
    </vt:vector>
  </HeadingPairs>
  <TitlesOfParts>
    <vt:vector size="62" baseType="lpstr">
      <vt:lpstr>イオン ボードルーム</vt:lpstr>
      <vt:lpstr>２０１６．9．11 アメリカ同時多発テロから１5年   テロ等組織犯罪準備罪と名を変えた 共謀罪法案の国会提出に反対する！   －国連組織犯罪防止条約批准のためには 共謀罪法制は必要不可欠ではない－　　　　　　　　　　　　　</vt:lpstr>
      <vt:lpstr>憲法は権力に対する鎖である </vt:lpstr>
      <vt:lpstr>１．共謀罪問題 ２０年史</vt:lpstr>
      <vt:lpstr>条約制定と法案の提出</vt:lpstr>
      <vt:lpstr>条約５条が求めていること</vt:lpstr>
      <vt:lpstr>2006年国会における大混乱 の末に廃案に</vt:lpstr>
      <vt:lpstr>民主党政権のもとでも 問題は解決されず</vt:lpstr>
      <vt:lpstr>２．共謀罪法案 再提出の動き </vt:lpstr>
      <vt:lpstr>共謀罪法案　2016臨時国会へ 再提出か？ </vt:lpstr>
      <vt:lpstr>修正案の評価</vt:lpstr>
      <vt:lpstr>３．共謀罪法案とは</vt:lpstr>
      <vt:lpstr>共謀罪法案とは</vt:lpstr>
      <vt:lpstr>2003年旧政府案の定める 共謀罪の成立要件</vt:lpstr>
      <vt:lpstr>共謀が処罰されることの意味</vt:lpstr>
      <vt:lpstr>日本の刑法の原則</vt:lpstr>
      <vt:lpstr>重大犯罪すべての共謀罪処罰は国内法の原則に反するとしていた政府</vt:lpstr>
      <vt:lpstr>共謀罪と共謀共同正犯</vt:lpstr>
      <vt:lpstr>イギリス・アメリカの共謀罪</vt:lpstr>
      <vt:lpstr>４．我々はなぜ共謀罪に反対してきたのか</vt:lpstr>
      <vt:lpstr>日弁連はなぜ 共謀罪に反対してきたのか</vt:lpstr>
      <vt:lpstr>犯罪の手前で思いとどまり引き返してくる黄金の橋を焼き捨ててよいのか</vt:lpstr>
      <vt:lpstr>盗聴捜査の大幅な拡大を招く危険</vt:lpstr>
      <vt:lpstr>刑訴法改正による通信傍受捜査の合理化がもたらす影響</vt:lpstr>
      <vt:lpstr>５．秘密保護法と 市民の知る権利の危機 </vt:lpstr>
      <vt:lpstr>国際社会から危険性を指摘された、日本の秘密保護法と表現の自由</vt:lpstr>
      <vt:lpstr>２０１６年４月 国連表現の自由特別報告者 デビッド・ケイ氏による公式調査 と暫定所見公表</vt:lpstr>
      <vt:lpstr>「報道の独立性は重大な脅威に直面しています」 </vt:lpstr>
      <vt:lpstr>メディアの政府からの独立性</vt:lpstr>
      <vt:lpstr>秘密保護法について 具体的な改善点を指摘 </vt:lpstr>
      <vt:lpstr>共謀罪は監視社会への突破口</vt:lpstr>
      <vt:lpstr>国家の秘密化・市民に対する監視 抵抗する者への処罰</vt:lpstr>
      <vt:lpstr>秘密保護法には既に 共謀罪が導入されている</vt:lpstr>
      <vt:lpstr>国会議員の選挙事務所が 警察の監視下に</vt:lpstr>
      <vt:lpstr>秘密保護法×共謀罪×盗聴法 国家権力による市民監視の完成</vt:lpstr>
      <vt:lpstr>スライド 35</vt:lpstr>
      <vt:lpstr>監視社会と民主主義</vt:lpstr>
      <vt:lpstr>６．新法案で共謀罪の危険性は払拭されたか？</vt:lpstr>
      <vt:lpstr>組織犯罪集団の関与？</vt:lpstr>
      <vt:lpstr>準備行為を要件としても、 処罰範囲の曖昧さは解消されない。</vt:lpstr>
      <vt:lpstr>旧政府案が異常過ぎただけ</vt:lpstr>
      <vt:lpstr>共謀罪の犯罪成立要件として「越境性（国際性）」が要件とされていない</vt:lpstr>
      <vt:lpstr>条約審議では犯罪の越境性は条約の適用範囲を画することが前提とされていた</vt:lpstr>
      <vt:lpstr>条約も越境性を要件とすることを認めている</vt:lpstr>
      <vt:lpstr>共謀の対象となる犯罪としての「重大な犯罪」は６００以上のまま </vt:lpstr>
      <vt:lpstr>共謀行為の限定も不十分</vt:lpstr>
      <vt:lpstr>どんな行為が取り締まりの対象に？</vt:lpstr>
      <vt:lpstr>新法案で問題は解決していない</vt:lpstr>
      <vt:lpstr>７．共謀罪と 新たな捜査手法が連動したら</vt:lpstr>
      <vt:lpstr>危惧されるのは、通信傍受（盗聴）との連動だけではない</vt:lpstr>
      <vt:lpstr>密告を奨励する 自首の必要的減免も復活</vt:lpstr>
      <vt:lpstr>自首減免と司法取引（他人協力型協議合意制度）が連動したら</vt:lpstr>
      <vt:lpstr>証人保護規定の強化がもたらす スパイ（覆面捜査官）潜入捜査</vt:lpstr>
      <vt:lpstr>８．条約批准のために共謀罪制定は不可欠なのか？ </vt:lpstr>
      <vt:lpstr>国連本部は３つ</vt:lpstr>
      <vt:lpstr>条約批准前に国内法を どこまで整備するか</vt:lpstr>
      <vt:lpstr>日本の組織犯罪対策とテロ対策</vt:lpstr>
      <vt:lpstr>テロと組織犯罪を防ぐには</vt:lpstr>
      <vt:lpstr>条約は各国の国内法原則の 尊重を認めている</vt:lpstr>
      <vt:lpstr>９．監視社会化を進める新法案の国会提出に反対する</vt:lpstr>
      <vt:lpstr>自民党・公明党の与党協議</vt:lpstr>
      <vt:lpstr>新法案の国会提出に反対する </vt:lpstr>
    </vt:vector>
  </TitlesOfParts>
  <Company>東京共同法律事務所</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海渡雄一</dc:creator>
  <cp:lastModifiedBy>Windows ユーザー</cp:lastModifiedBy>
  <cp:revision>114</cp:revision>
  <dcterms:created xsi:type="dcterms:W3CDTF">2007-10-07T04:52:15Z</dcterms:created>
  <dcterms:modified xsi:type="dcterms:W3CDTF">2016-09-12T08:05:49Z</dcterms:modified>
</cp:coreProperties>
</file>